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4"/>
  </p:notesMasterIdLst>
  <p:sldIdLst>
    <p:sldId id="256" r:id="rId3"/>
    <p:sldId id="420" r:id="rId4"/>
    <p:sldId id="429" r:id="rId5"/>
    <p:sldId id="419" r:id="rId6"/>
    <p:sldId id="418" r:id="rId7"/>
    <p:sldId id="417" r:id="rId8"/>
    <p:sldId id="424" r:id="rId9"/>
    <p:sldId id="423" r:id="rId10"/>
    <p:sldId id="422" r:id="rId11"/>
    <p:sldId id="421" r:id="rId12"/>
    <p:sldId id="474" r:id="rId13"/>
    <p:sldId id="473" r:id="rId14"/>
    <p:sldId id="426" r:id="rId15"/>
    <p:sldId id="463" r:id="rId16"/>
    <p:sldId id="427" r:id="rId17"/>
    <p:sldId id="435" r:id="rId18"/>
    <p:sldId id="434" r:id="rId19"/>
    <p:sldId id="436" r:id="rId20"/>
    <p:sldId id="437" r:id="rId21"/>
    <p:sldId id="438" r:id="rId22"/>
    <p:sldId id="472" r:id="rId23"/>
    <p:sldId id="471" r:id="rId24"/>
    <p:sldId id="439" r:id="rId25"/>
    <p:sldId id="443" r:id="rId26"/>
    <p:sldId id="470" r:id="rId27"/>
    <p:sldId id="468" r:id="rId28"/>
    <p:sldId id="442" r:id="rId29"/>
    <p:sldId id="444" r:id="rId30"/>
    <p:sldId id="445" r:id="rId31"/>
    <p:sldId id="446" r:id="rId32"/>
    <p:sldId id="447" r:id="rId33"/>
    <p:sldId id="465" r:id="rId34"/>
    <p:sldId id="448" r:id="rId35"/>
    <p:sldId id="449" r:id="rId36"/>
    <p:sldId id="450" r:id="rId37"/>
    <p:sldId id="451" r:id="rId38"/>
    <p:sldId id="458" r:id="rId39"/>
    <p:sldId id="456" r:id="rId40"/>
    <p:sldId id="459" r:id="rId41"/>
    <p:sldId id="453" r:id="rId42"/>
    <p:sldId id="461" r:id="rId43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Kardos" initials="PK" lastIdx="1" clrIdx="0"/>
  <p:cmAuthor id="2" name="Heinrich Worth" initials="HW" lastIdx="1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3300"/>
    <a:srgbClr val="C3DAF5"/>
    <a:srgbClr val="FF9900"/>
    <a:srgbClr val="FF964F"/>
    <a:srgbClr val="FD5A39"/>
    <a:srgbClr val="FC3B14"/>
    <a:srgbClr val="EBF1F9"/>
    <a:srgbClr val="EDF2F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71" autoAdjust="0"/>
    <p:restoredTop sz="97449" autoAdjust="0"/>
  </p:normalViewPr>
  <p:slideViewPr>
    <p:cSldViewPr>
      <p:cViewPr varScale="1">
        <p:scale>
          <a:sx n="86" d="100"/>
          <a:sy n="86" d="100"/>
        </p:scale>
        <p:origin x="16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07D10-39AD-4F05-BEFC-C0C14478FF7E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F47C38D-4681-4EFE-85CE-84A7D3E56C75}">
      <dgm:prSet phldrT="[Text]" custT="1"/>
      <dgm:spPr/>
      <dgm:t>
        <a:bodyPr/>
        <a:lstStyle/>
        <a:p>
          <a:r>
            <a:rPr lang="de-DE" sz="2000" dirty="0"/>
            <a:t>Patient in primärärztlicher Versorgung</a:t>
          </a:r>
        </a:p>
      </dgm:t>
    </dgm:pt>
    <dgm:pt modelId="{41EC50FD-9A86-4431-93DD-11380CE097E7}" type="parTrans" cxnId="{CD5F95EE-CF35-4CAB-918E-6E9FD54D23AD}">
      <dgm:prSet/>
      <dgm:spPr/>
      <dgm:t>
        <a:bodyPr/>
        <a:lstStyle/>
        <a:p>
          <a:endParaRPr lang="de-DE"/>
        </a:p>
      </dgm:t>
    </dgm:pt>
    <dgm:pt modelId="{CDD6D978-9D2C-41A3-AC27-FF168AD82195}" type="sibTrans" cxnId="{CD5F95EE-CF35-4CAB-918E-6E9FD54D23AD}">
      <dgm:prSet/>
      <dgm:spPr/>
      <dgm:t>
        <a:bodyPr/>
        <a:lstStyle/>
        <a:p>
          <a:endParaRPr lang="de-DE"/>
        </a:p>
      </dgm:t>
    </dgm:pt>
    <dgm:pt modelId="{164472BC-C1C0-4A2F-A063-D4D5E39617B1}">
      <dgm:prSet phldrT="[Text]"/>
      <dgm:spPr/>
      <dgm:t>
        <a:bodyPr/>
        <a:lstStyle/>
        <a:p>
          <a:r>
            <a:rPr lang="de-DE" dirty="0"/>
            <a:t>Neuro-</a:t>
          </a:r>
        </a:p>
        <a:p>
          <a:r>
            <a:rPr lang="de-DE" dirty="0"/>
            <a:t>logie</a:t>
          </a:r>
        </a:p>
      </dgm:t>
    </dgm:pt>
    <dgm:pt modelId="{5F06B51C-5CC8-427B-BFEC-75EEC1D8ADCC}" type="parTrans" cxnId="{F8871BAB-E7B3-465F-B81A-2956307063C5}">
      <dgm:prSet/>
      <dgm:spPr/>
      <dgm:t>
        <a:bodyPr/>
        <a:lstStyle/>
        <a:p>
          <a:endParaRPr lang="de-DE"/>
        </a:p>
      </dgm:t>
    </dgm:pt>
    <dgm:pt modelId="{BF8AE786-74C0-43F3-9CCB-3A4A1B8161DD}" type="sibTrans" cxnId="{F8871BAB-E7B3-465F-B81A-2956307063C5}">
      <dgm:prSet/>
      <dgm:spPr/>
      <dgm:t>
        <a:bodyPr/>
        <a:lstStyle/>
        <a:p>
          <a:endParaRPr lang="de-DE"/>
        </a:p>
      </dgm:t>
    </dgm:pt>
    <dgm:pt modelId="{312F3DB5-7C4B-44E0-97CD-6A1C4EA75238}">
      <dgm:prSet phldrT="[Text]"/>
      <dgm:spPr/>
      <dgm:t>
        <a:bodyPr/>
        <a:lstStyle/>
        <a:p>
          <a:r>
            <a:rPr lang="de-DE" dirty="0"/>
            <a:t>HNO</a:t>
          </a:r>
        </a:p>
      </dgm:t>
    </dgm:pt>
    <dgm:pt modelId="{A05E9D1B-8EF4-490C-A320-A7C72B876BA4}" type="parTrans" cxnId="{7DDD346E-0569-4BA5-829A-3141657D177B}">
      <dgm:prSet/>
      <dgm:spPr/>
      <dgm:t>
        <a:bodyPr/>
        <a:lstStyle/>
        <a:p>
          <a:endParaRPr lang="de-DE"/>
        </a:p>
      </dgm:t>
    </dgm:pt>
    <dgm:pt modelId="{298438A3-6B67-41E2-BB06-E3C9A2DC1AB7}" type="sibTrans" cxnId="{7DDD346E-0569-4BA5-829A-3141657D177B}">
      <dgm:prSet/>
      <dgm:spPr/>
      <dgm:t>
        <a:bodyPr/>
        <a:lstStyle/>
        <a:p>
          <a:endParaRPr lang="de-DE"/>
        </a:p>
      </dgm:t>
    </dgm:pt>
    <dgm:pt modelId="{E5E06747-4C96-4274-948A-2E60DDCF24DB}">
      <dgm:prSet phldrT="[Text]"/>
      <dgm:spPr/>
      <dgm:t>
        <a:bodyPr/>
        <a:lstStyle/>
        <a:p>
          <a:r>
            <a:rPr lang="de-DE" dirty="0"/>
            <a:t>Dermatologie</a:t>
          </a:r>
        </a:p>
      </dgm:t>
    </dgm:pt>
    <dgm:pt modelId="{588792F8-650A-4A85-8F5D-E9DE628B2EAF}" type="parTrans" cxnId="{6CF613F6-0E9C-415A-A1B5-9210D2FA5C79}">
      <dgm:prSet/>
      <dgm:spPr/>
      <dgm:t>
        <a:bodyPr/>
        <a:lstStyle/>
        <a:p>
          <a:endParaRPr lang="de-DE"/>
        </a:p>
      </dgm:t>
    </dgm:pt>
    <dgm:pt modelId="{B52FBB33-A2C3-40CE-9025-C64A44ED2E2B}" type="sibTrans" cxnId="{6CF613F6-0E9C-415A-A1B5-9210D2FA5C79}">
      <dgm:prSet/>
      <dgm:spPr/>
      <dgm:t>
        <a:bodyPr/>
        <a:lstStyle/>
        <a:p>
          <a:endParaRPr lang="de-DE"/>
        </a:p>
      </dgm:t>
    </dgm:pt>
    <dgm:pt modelId="{765B0D09-4353-4CEA-A99F-FFF2D414E086}">
      <dgm:prSet phldrT="[Text]"/>
      <dgm:spPr/>
      <dgm:t>
        <a:bodyPr/>
        <a:lstStyle/>
        <a:p>
          <a:r>
            <a:rPr lang="de-DE" dirty="0"/>
            <a:t>Endokrinologie</a:t>
          </a:r>
        </a:p>
      </dgm:t>
    </dgm:pt>
    <dgm:pt modelId="{C6231866-F1E5-43DB-8FA5-9EA4F26F9098}" type="parTrans" cxnId="{9A46C876-2E68-4F9D-A709-A1170BC453F5}">
      <dgm:prSet/>
      <dgm:spPr/>
      <dgm:t>
        <a:bodyPr/>
        <a:lstStyle/>
        <a:p>
          <a:endParaRPr lang="de-DE"/>
        </a:p>
      </dgm:t>
    </dgm:pt>
    <dgm:pt modelId="{4963680A-6248-4BDE-8A48-C81C3E91AC1B}" type="sibTrans" cxnId="{9A46C876-2E68-4F9D-A709-A1170BC453F5}">
      <dgm:prSet/>
      <dgm:spPr/>
      <dgm:t>
        <a:bodyPr/>
        <a:lstStyle/>
        <a:p>
          <a:endParaRPr lang="de-DE"/>
        </a:p>
      </dgm:t>
    </dgm:pt>
    <dgm:pt modelId="{56E843F0-5A86-4A3F-9E90-B131974E8080}">
      <dgm:prSet phldrT="[Text]" custT="1"/>
      <dgm:spPr/>
      <dgm:t>
        <a:bodyPr/>
        <a:lstStyle/>
        <a:p>
          <a:r>
            <a:rPr lang="de-DE" sz="1400" dirty="0"/>
            <a:t>Psychiatrie</a:t>
          </a:r>
        </a:p>
      </dgm:t>
    </dgm:pt>
    <dgm:pt modelId="{2A634855-808B-4E47-A16C-872543B309BD}" type="parTrans" cxnId="{95929990-D8DF-4A71-93CD-38C52E9616D0}">
      <dgm:prSet/>
      <dgm:spPr/>
      <dgm:t>
        <a:bodyPr/>
        <a:lstStyle/>
        <a:p>
          <a:endParaRPr lang="de-DE"/>
        </a:p>
      </dgm:t>
    </dgm:pt>
    <dgm:pt modelId="{105EB84B-7F13-450D-AAD4-FE7DB0A7A8B8}" type="sibTrans" cxnId="{95929990-D8DF-4A71-93CD-38C52E9616D0}">
      <dgm:prSet/>
      <dgm:spPr/>
      <dgm:t>
        <a:bodyPr/>
        <a:lstStyle/>
        <a:p>
          <a:endParaRPr lang="de-DE"/>
        </a:p>
      </dgm:t>
    </dgm:pt>
    <dgm:pt modelId="{9906C60C-A5D6-48BC-8841-60F20D9372A8}">
      <dgm:prSet phldrT="[Text]"/>
      <dgm:spPr/>
      <dgm:t>
        <a:bodyPr/>
        <a:lstStyle/>
        <a:p>
          <a:r>
            <a:rPr lang="de-DE" dirty="0"/>
            <a:t>Psychosomatik</a:t>
          </a:r>
        </a:p>
      </dgm:t>
    </dgm:pt>
    <dgm:pt modelId="{F6C6B8D1-A9C0-45D0-BB1E-0FA974C954CD}" type="parTrans" cxnId="{1DF3078D-864E-4A38-BE0B-60C71B9F5EEF}">
      <dgm:prSet/>
      <dgm:spPr/>
      <dgm:t>
        <a:bodyPr/>
        <a:lstStyle/>
        <a:p>
          <a:endParaRPr lang="de-DE"/>
        </a:p>
      </dgm:t>
    </dgm:pt>
    <dgm:pt modelId="{FE136786-E9B8-492D-9235-6BEA8DB3C689}" type="sibTrans" cxnId="{1DF3078D-864E-4A38-BE0B-60C71B9F5EEF}">
      <dgm:prSet/>
      <dgm:spPr/>
      <dgm:t>
        <a:bodyPr/>
        <a:lstStyle/>
        <a:p>
          <a:endParaRPr lang="de-DE"/>
        </a:p>
      </dgm:t>
    </dgm:pt>
    <dgm:pt modelId="{69E604AF-F881-46E8-BD42-7DA0F8FC6081}">
      <dgm:prSet phldrT="[Text]"/>
      <dgm:spPr/>
      <dgm:t>
        <a:bodyPr/>
        <a:lstStyle/>
        <a:p>
          <a:r>
            <a:rPr lang="de-DE" dirty="0"/>
            <a:t>Kardiologie</a:t>
          </a:r>
        </a:p>
      </dgm:t>
    </dgm:pt>
    <dgm:pt modelId="{32AAC41D-CF48-4DFD-A44E-CE63E2C212DA}" type="parTrans" cxnId="{402AB053-8CB2-4861-8C4F-1C01DE2C9570}">
      <dgm:prSet/>
      <dgm:spPr/>
      <dgm:t>
        <a:bodyPr/>
        <a:lstStyle/>
        <a:p>
          <a:endParaRPr lang="de-DE"/>
        </a:p>
      </dgm:t>
    </dgm:pt>
    <dgm:pt modelId="{CCD5CA52-EE47-4F5B-B97B-537B6B7AF6F1}" type="sibTrans" cxnId="{402AB053-8CB2-4861-8C4F-1C01DE2C9570}">
      <dgm:prSet/>
      <dgm:spPr/>
      <dgm:t>
        <a:bodyPr/>
        <a:lstStyle/>
        <a:p>
          <a:endParaRPr lang="de-DE"/>
        </a:p>
      </dgm:t>
    </dgm:pt>
    <dgm:pt modelId="{3F9BAEC9-E7FB-4039-90EA-62BCE26F18DF}">
      <dgm:prSet phldrT="[Text]"/>
      <dgm:spPr/>
      <dgm:t>
        <a:bodyPr/>
        <a:lstStyle/>
        <a:p>
          <a:r>
            <a:rPr lang="de-DE" dirty="0"/>
            <a:t>Pneumologie</a:t>
          </a:r>
        </a:p>
      </dgm:t>
    </dgm:pt>
    <dgm:pt modelId="{52388280-A533-40FF-B824-F7C7282DE25B}" type="parTrans" cxnId="{54162F26-07B9-4963-9169-F429BE3D22A5}">
      <dgm:prSet/>
      <dgm:spPr/>
      <dgm:t>
        <a:bodyPr/>
        <a:lstStyle/>
        <a:p>
          <a:endParaRPr lang="de-DE"/>
        </a:p>
      </dgm:t>
    </dgm:pt>
    <dgm:pt modelId="{C6813AA8-8FA7-437E-8C5D-3EC5DD6DB9EA}" type="sibTrans" cxnId="{54162F26-07B9-4963-9169-F429BE3D22A5}">
      <dgm:prSet/>
      <dgm:spPr/>
      <dgm:t>
        <a:bodyPr/>
        <a:lstStyle/>
        <a:p>
          <a:endParaRPr lang="de-DE"/>
        </a:p>
      </dgm:t>
    </dgm:pt>
    <dgm:pt modelId="{D06AC575-545B-412D-929B-EB94AF67DFE7}">
      <dgm:prSet phldrT="[Text]"/>
      <dgm:spPr/>
      <dgm:t>
        <a:bodyPr/>
        <a:lstStyle/>
        <a:p>
          <a:r>
            <a:rPr lang="de-DE" dirty="0"/>
            <a:t>Nephrologie</a:t>
          </a:r>
        </a:p>
      </dgm:t>
    </dgm:pt>
    <dgm:pt modelId="{E804E681-74C8-4E21-BB92-0DB05134DFC5}" type="parTrans" cxnId="{C1B46BBF-2FC8-4694-8BC0-F83EEF7AA162}">
      <dgm:prSet/>
      <dgm:spPr/>
      <dgm:t>
        <a:bodyPr/>
        <a:lstStyle/>
        <a:p>
          <a:endParaRPr lang="de-DE"/>
        </a:p>
      </dgm:t>
    </dgm:pt>
    <dgm:pt modelId="{2890F61B-A8DA-4ACC-9837-6FA15D44FB45}" type="sibTrans" cxnId="{C1B46BBF-2FC8-4694-8BC0-F83EEF7AA162}">
      <dgm:prSet/>
      <dgm:spPr/>
      <dgm:t>
        <a:bodyPr/>
        <a:lstStyle/>
        <a:p>
          <a:endParaRPr lang="de-DE"/>
        </a:p>
      </dgm:t>
    </dgm:pt>
    <dgm:pt modelId="{2816B9AB-2812-4AC8-8625-BD612EDB6554}">
      <dgm:prSet phldrT="[Text]"/>
      <dgm:spPr/>
      <dgm:t>
        <a:bodyPr/>
        <a:lstStyle/>
        <a:p>
          <a:r>
            <a:rPr lang="de-DE" dirty="0"/>
            <a:t>Rheumatologie</a:t>
          </a:r>
        </a:p>
      </dgm:t>
    </dgm:pt>
    <dgm:pt modelId="{BD4F6CEE-1DF9-46D9-91A8-5C2F3120EC52}" type="parTrans" cxnId="{6F250041-CA1C-48DD-B9A1-27C5BE0DFA43}">
      <dgm:prSet/>
      <dgm:spPr/>
      <dgm:t>
        <a:bodyPr/>
        <a:lstStyle/>
        <a:p>
          <a:endParaRPr lang="de-DE"/>
        </a:p>
      </dgm:t>
    </dgm:pt>
    <dgm:pt modelId="{74E0DF90-86DD-4E36-96B6-C353FE6FC3ED}" type="sibTrans" cxnId="{6F250041-CA1C-48DD-B9A1-27C5BE0DFA43}">
      <dgm:prSet/>
      <dgm:spPr/>
      <dgm:t>
        <a:bodyPr/>
        <a:lstStyle/>
        <a:p>
          <a:endParaRPr lang="de-DE"/>
        </a:p>
      </dgm:t>
    </dgm:pt>
    <dgm:pt modelId="{7EB33DBF-1225-47EA-B3F6-3A5C4746DFC9}" type="pres">
      <dgm:prSet presAssocID="{97307D10-39AD-4F05-BEFC-C0C14478FF7E}" presName="composite" presStyleCnt="0">
        <dgm:presLayoutVars>
          <dgm:chMax val="1"/>
          <dgm:dir/>
          <dgm:resizeHandles val="exact"/>
        </dgm:presLayoutVars>
      </dgm:prSet>
      <dgm:spPr/>
    </dgm:pt>
    <dgm:pt modelId="{BC98FEFF-8EAE-4EAC-A14C-E2AFD739C084}" type="pres">
      <dgm:prSet presAssocID="{97307D10-39AD-4F05-BEFC-C0C14478FF7E}" presName="radial" presStyleCnt="0">
        <dgm:presLayoutVars>
          <dgm:animLvl val="ctr"/>
        </dgm:presLayoutVars>
      </dgm:prSet>
      <dgm:spPr/>
    </dgm:pt>
    <dgm:pt modelId="{D23F66A6-6FFB-45A4-9CE5-461653D902F7}" type="pres">
      <dgm:prSet presAssocID="{BF47C38D-4681-4EFE-85CE-84A7D3E56C75}" presName="centerShape" presStyleLbl="vennNode1" presStyleIdx="0" presStyleCnt="11"/>
      <dgm:spPr/>
    </dgm:pt>
    <dgm:pt modelId="{AC2BC141-CD39-4F92-A1BE-3534B8389201}" type="pres">
      <dgm:prSet presAssocID="{164472BC-C1C0-4A2F-A063-D4D5E39617B1}" presName="node" presStyleLbl="vennNode1" presStyleIdx="1" presStyleCnt="11">
        <dgm:presLayoutVars>
          <dgm:bulletEnabled val="1"/>
        </dgm:presLayoutVars>
      </dgm:prSet>
      <dgm:spPr/>
    </dgm:pt>
    <dgm:pt modelId="{F4C93FBF-CB7D-4E92-9B3F-839793849FBB}" type="pres">
      <dgm:prSet presAssocID="{56E843F0-5A86-4A3F-9E90-B131974E8080}" presName="node" presStyleLbl="vennNode1" presStyleIdx="2" presStyleCnt="11">
        <dgm:presLayoutVars>
          <dgm:bulletEnabled val="1"/>
        </dgm:presLayoutVars>
      </dgm:prSet>
      <dgm:spPr/>
    </dgm:pt>
    <dgm:pt modelId="{7E3E5D60-4E2A-444D-9772-2FD2C0B4BEC9}" type="pres">
      <dgm:prSet presAssocID="{9906C60C-A5D6-48BC-8841-60F20D9372A8}" presName="node" presStyleLbl="vennNode1" presStyleIdx="3" presStyleCnt="11">
        <dgm:presLayoutVars>
          <dgm:bulletEnabled val="1"/>
        </dgm:presLayoutVars>
      </dgm:prSet>
      <dgm:spPr/>
    </dgm:pt>
    <dgm:pt modelId="{25C729A2-038C-44F4-AEF3-3EB6B033E903}" type="pres">
      <dgm:prSet presAssocID="{69E604AF-F881-46E8-BD42-7DA0F8FC6081}" presName="node" presStyleLbl="vennNode1" presStyleIdx="4" presStyleCnt="11">
        <dgm:presLayoutVars>
          <dgm:bulletEnabled val="1"/>
        </dgm:presLayoutVars>
      </dgm:prSet>
      <dgm:spPr/>
    </dgm:pt>
    <dgm:pt modelId="{553DD37A-D076-494E-87A1-757128F05043}" type="pres">
      <dgm:prSet presAssocID="{3F9BAEC9-E7FB-4039-90EA-62BCE26F18DF}" presName="node" presStyleLbl="vennNode1" presStyleIdx="5" presStyleCnt="11">
        <dgm:presLayoutVars>
          <dgm:bulletEnabled val="1"/>
        </dgm:presLayoutVars>
      </dgm:prSet>
      <dgm:spPr/>
    </dgm:pt>
    <dgm:pt modelId="{F3DA6252-AFDE-418E-BA49-8DED7B72EE4B}" type="pres">
      <dgm:prSet presAssocID="{D06AC575-545B-412D-929B-EB94AF67DFE7}" presName="node" presStyleLbl="vennNode1" presStyleIdx="6" presStyleCnt="11">
        <dgm:presLayoutVars>
          <dgm:bulletEnabled val="1"/>
        </dgm:presLayoutVars>
      </dgm:prSet>
      <dgm:spPr/>
    </dgm:pt>
    <dgm:pt modelId="{6B667ED5-7D30-4BA1-B1C1-F377C9352093}" type="pres">
      <dgm:prSet presAssocID="{2816B9AB-2812-4AC8-8625-BD612EDB6554}" presName="node" presStyleLbl="vennNode1" presStyleIdx="7" presStyleCnt="11">
        <dgm:presLayoutVars>
          <dgm:bulletEnabled val="1"/>
        </dgm:presLayoutVars>
      </dgm:prSet>
      <dgm:spPr/>
    </dgm:pt>
    <dgm:pt modelId="{3D2150EA-D1FE-47FA-8F95-31A45AF31153}" type="pres">
      <dgm:prSet presAssocID="{312F3DB5-7C4B-44E0-97CD-6A1C4EA75238}" presName="node" presStyleLbl="vennNode1" presStyleIdx="8" presStyleCnt="11">
        <dgm:presLayoutVars>
          <dgm:bulletEnabled val="1"/>
        </dgm:presLayoutVars>
      </dgm:prSet>
      <dgm:spPr/>
    </dgm:pt>
    <dgm:pt modelId="{38E7AA34-55CA-4A13-B484-086D82192C48}" type="pres">
      <dgm:prSet presAssocID="{E5E06747-4C96-4274-948A-2E60DDCF24DB}" presName="node" presStyleLbl="vennNode1" presStyleIdx="9" presStyleCnt="11">
        <dgm:presLayoutVars>
          <dgm:bulletEnabled val="1"/>
        </dgm:presLayoutVars>
      </dgm:prSet>
      <dgm:spPr/>
    </dgm:pt>
    <dgm:pt modelId="{5922471A-8D25-4C09-8F39-4659A17BB40E}" type="pres">
      <dgm:prSet presAssocID="{765B0D09-4353-4CEA-A99F-FFF2D414E086}" presName="node" presStyleLbl="vennNode1" presStyleIdx="10" presStyleCnt="11">
        <dgm:presLayoutVars>
          <dgm:bulletEnabled val="1"/>
        </dgm:presLayoutVars>
      </dgm:prSet>
      <dgm:spPr/>
    </dgm:pt>
  </dgm:ptLst>
  <dgm:cxnLst>
    <dgm:cxn modelId="{1B7D6507-C258-485F-871E-642D29E5DAA9}" type="presOf" srcId="{312F3DB5-7C4B-44E0-97CD-6A1C4EA75238}" destId="{3D2150EA-D1FE-47FA-8F95-31A45AF31153}" srcOrd="0" destOrd="0" presId="urn:microsoft.com/office/officeart/2005/8/layout/radial3"/>
    <dgm:cxn modelId="{3275121A-F311-4E2B-88A7-4A52F43E7A6F}" type="presOf" srcId="{164472BC-C1C0-4A2F-A063-D4D5E39617B1}" destId="{AC2BC141-CD39-4F92-A1BE-3534B8389201}" srcOrd="0" destOrd="0" presId="urn:microsoft.com/office/officeart/2005/8/layout/radial3"/>
    <dgm:cxn modelId="{C4641124-B544-4208-9024-323070D75741}" type="presOf" srcId="{69E604AF-F881-46E8-BD42-7DA0F8FC6081}" destId="{25C729A2-038C-44F4-AEF3-3EB6B033E903}" srcOrd="0" destOrd="0" presId="urn:microsoft.com/office/officeart/2005/8/layout/radial3"/>
    <dgm:cxn modelId="{6EEE4124-4DC7-4F7B-9E2D-9C90ABEBF971}" type="presOf" srcId="{97307D10-39AD-4F05-BEFC-C0C14478FF7E}" destId="{7EB33DBF-1225-47EA-B3F6-3A5C4746DFC9}" srcOrd="0" destOrd="0" presId="urn:microsoft.com/office/officeart/2005/8/layout/radial3"/>
    <dgm:cxn modelId="{54162F26-07B9-4963-9169-F429BE3D22A5}" srcId="{BF47C38D-4681-4EFE-85CE-84A7D3E56C75}" destId="{3F9BAEC9-E7FB-4039-90EA-62BCE26F18DF}" srcOrd="4" destOrd="0" parTransId="{52388280-A533-40FF-B824-F7C7282DE25B}" sibTransId="{C6813AA8-8FA7-437E-8C5D-3EC5DD6DB9EA}"/>
    <dgm:cxn modelId="{6F250041-CA1C-48DD-B9A1-27C5BE0DFA43}" srcId="{BF47C38D-4681-4EFE-85CE-84A7D3E56C75}" destId="{2816B9AB-2812-4AC8-8625-BD612EDB6554}" srcOrd="6" destOrd="0" parTransId="{BD4F6CEE-1DF9-46D9-91A8-5C2F3120EC52}" sibTransId="{74E0DF90-86DD-4E36-96B6-C353FE6FC3ED}"/>
    <dgm:cxn modelId="{44A56243-B44E-4F3B-9D35-8C9F661CC5AE}" type="presOf" srcId="{56E843F0-5A86-4A3F-9E90-B131974E8080}" destId="{F4C93FBF-CB7D-4E92-9B3F-839793849FBB}" srcOrd="0" destOrd="0" presId="urn:microsoft.com/office/officeart/2005/8/layout/radial3"/>
    <dgm:cxn modelId="{4B24A343-D87F-4BD7-8277-69CE87A66697}" type="presOf" srcId="{9906C60C-A5D6-48BC-8841-60F20D9372A8}" destId="{7E3E5D60-4E2A-444D-9772-2FD2C0B4BEC9}" srcOrd="0" destOrd="0" presId="urn:microsoft.com/office/officeart/2005/8/layout/radial3"/>
    <dgm:cxn modelId="{57562346-E352-4F94-9D01-B4372C787A4E}" type="presOf" srcId="{765B0D09-4353-4CEA-A99F-FFF2D414E086}" destId="{5922471A-8D25-4C09-8F39-4659A17BB40E}" srcOrd="0" destOrd="0" presId="urn:microsoft.com/office/officeart/2005/8/layout/radial3"/>
    <dgm:cxn modelId="{7DDD346E-0569-4BA5-829A-3141657D177B}" srcId="{BF47C38D-4681-4EFE-85CE-84A7D3E56C75}" destId="{312F3DB5-7C4B-44E0-97CD-6A1C4EA75238}" srcOrd="7" destOrd="0" parTransId="{A05E9D1B-8EF4-490C-A320-A7C72B876BA4}" sibTransId="{298438A3-6B67-41E2-BB06-E3C9A2DC1AB7}"/>
    <dgm:cxn modelId="{402AB053-8CB2-4861-8C4F-1C01DE2C9570}" srcId="{BF47C38D-4681-4EFE-85CE-84A7D3E56C75}" destId="{69E604AF-F881-46E8-BD42-7DA0F8FC6081}" srcOrd="3" destOrd="0" parTransId="{32AAC41D-CF48-4DFD-A44E-CE63E2C212DA}" sibTransId="{CCD5CA52-EE47-4F5B-B97B-537B6B7AF6F1}"/>
    <dgm:cxn modelId="{9A46C876-2E68-4F9D-A709-A1170BC453F5}" srcId="{BF47C38D-4681-4EFE-85CE-84A7D3E56C75}" destId="{765B0D09-4353-4CEA-A99F-FFF2D414E086}" srcOrd="9" destOrd="0" parTransId="{C6231866-F1E5-43DB-8FA5-9EA4F26F9098}" sibTransId="{4963680A-6248-4BDE-8A48-C81C3E91AC1B}"/>
    <dgm:cxn modelId="{1DF3078D-864E-4A38-BE0B-60C71B9F5EEF}" srcId="{BF47C38D-4681-4EFE-85CE-84A7D3E56C75}" destId="{9906C60C-A5D6-48BC-8841-60F20D9372A8}" srcOrd="2" destOrd="0" parTransId="{F6C6B8D1-A9C0-45D0-BB1E-0FA974C954CD}" sibTransId="{FE136786-E9B8-492D-9235-6BEA8DB3C689}"/>
    <dgm:cxn modelId="{95929990-D8DF-4A71-93CD-38C52E9616D0}" srcId="{BF47C38D-4681-4EFE-85CE-84A7D3E56C75}" destId="{56E843F0-5A86-4A3F-9E90-B131974E8080}" srcOrd="1" destOrd="0" parTransId="{2A634855-808B-4E47-A16C-872543B309BD}" sibTransId="{105EB84B-7F13-450D-AAD4-FE7DB0A7A8B8}"/>
    <dgm:cxn modelId="{1A76E692-7802-4684-8C50-432386C76393}" type="presOf" srcId="{2816B9AB-2812-4AC8-8625-BD612EDB6554}" destId="{6B667ED5-7D30-4BA1-B1C1-F377C9352093}" srcOrd="0" destOrd="0" presId="urn:microsoft.com/office/officeart/2005/8/layout/radial3"/>
    <dgm:cxn modelId="{B3AB989D-9438-4E3F-BB0F-BA926633C774}" type="presOf" srcId="{3F9BAEC9-E7FB-4039-90EA-62BCE26F18DF}" destId="{553DD37A-D076-494E-87A1-757128F05043}" srcOrd="0" destOrd="0" presId="urn:microsoft.com/office/officeart/2005/8/layout/radial3"/>
    <dgm:cxn modelId="{F653C6AA-112A-4D07-811E-8CE67DED8B1F}" type="presOf" srcId="{E5E06747-4C96-4274-948A-2E60DDCF24DB}" destId="{38E7AA34-55CA-4A13-B484-086D82192C48}" srcOrd="0" destOrd="0" presId="urn:microsoft.com/office/officeart/2005/8/layout/radial3"/>
    <dgm:cxn modelId="{F8871BAB-E7B3-465F-B81A-2956307063C5}" srcId="{BF47C38D-4681-4EFE-85CE-84A7D3E56C75}" destId="{164472BC-C1C0-4A2F-A063-D4D5E39617B1}" srcOrd="0" destOrd="0" parTransId="{5F06B51C-5CC8-427B-BFEC-75EEC1D8ADCC}" sibTransId="{BF8AE786-74C0-43F3-9CCB-3A4A1B8161DD}"/>
    <dgm:cxn modelId="{90298CBC-40AE-4BF4-8566-B43206DE7BF5}" type="presOf" srcId="{D06AC575-545B-412D-929B-EB94AF67DFE7}" destId="{F3DA6252-AFDE-418E-BA49-8DED7B72EE4B}" srcOrd="0" destOrd="0" presId="urn:microsoft.com/office/officeart/2005/8/layout/radial3"/>
    <dgm:cxn modelId="{C1B46BBF-2FC8-4694-8BC0-F83EEF7AA162}" srcId="{BF47C38D-4681-4EFE-85CE-84A7D3E56C75}" destId="{D06AC575-545B-412D-929B-EB94AF67DFE7}" srcOrd="5" destOrd="0" parTransId="{E804E681-74C8-4E21-BB92-0DB05134DFC5}" sibTransId="{2890F61B-A8DA-4ACC-9837-6FA15D44FB45}"/>
    <dgm:cxn modelId="{C65C06D4-A5B6-458B-915F-5070690A8BB1}" type="presOf" srcId="{BF47C38D-4681-4EFE-85CE-84A7D3E56C75}" destId="{D23F66A6-6FFB-45A4-9CE5-461653D902F7}" srcOrd="0" destOrd="0" presId="urn:microsoft.com/office/officeart/2005/8/layout/radial3"/>
    <dgm:cxn modelId="{CD5F95EE-CF35-4CAB-918E-6E9FD54D23AD}" srcId="{97307D10-39AD-4F05-BEFC-C0C14478FF7E}" destId="{BF47C38D-4681-4EFE-85CE-84A7D3E56C75}" srcOrd="0" destOrd="0" parTransId="{41EC50FD-9A86-4431-93DD-11380CE097E7}" sibTransId="{CDD6D978-9D2C-41A3-AC27-FF168AD82195}"/>
    <dgm:cxn modelId="{6CF613F6-0E9C-415A-A1B5-9210D2FA5C79}" srcId="{BF47C38D-4681-4EFE-85CE-84A7D3E56C75}" destId="{E5E06747-4C96-4274-948A-2E60DDCF24DB}" srcOrd="8" destOrd="0" parTransId="{588792F8-650A-4A85-8F5D-E9DE628B2EAF}" sibTransId="{B52FBB33-A2C3-40CE-9025-C64A44ED2E2B}"/>
    <dgm:cxn modelId="{07E93EB9-78B0-4E66-93FA-5E7570993A9C}" type="presParOf" srcId="{7EB33DBF-1225-47EA-B3F6-3A5C4746DFC9}" destId="{BC98FEFF-8EAE-4EAC-A14C-E2AFD739C084}" srcOrd="0" destOrd="0" presId="urn:microsoft.com/office/officeart/2005/8/layout/radial3"/>
    <dgm:cxn modelId="{BC3447D9-DFE5-4656-9D65-CF2EF1EF5CEB}" type="presParOf" srcId="{BC98FEFF-8EAE-4EAC-A14C-E2AFD739C084}" destId="{D23F66A6-6FFB-45A4-9CE5-461653D902F7}" srcOrd="0" destOrd="0" presId="urn:microsoft.com/office/officeart/2005/8/layout/radial3"/>
    <dgm:cxn modelId="{7AB9CCFA-DE77-43E5-9C1F-EC94F1601025}" type="presParOf" srcId="{BC98FEFF-8EAE-4EAC-A14C-E2AFD739C084}" destId="{AC2BC141-CD39-4F92-A1BE-3534B8389201}" srcOrd="1" destOrd="0" presId="urn:microsoft.com/office/officeart/2005/8/layout/radial3"/>
    <dgm:cxn modelId="{0193C49D-B3C7-460A-82EE-F921DEE63483}" type="presParOf" srcId="{BC98FEFF-8EAE-4EAC-A14C-E2AFD739C084}" destId="{F4C93FBF-CB7D-4E92-9B3F-839793849FBB}" srcOrd="2" destOrd="0" presId="urn:microsoft.com/office/officeart/2005/8/layout/radial3"/>
    <dgm:cxn modelId="{FE154829-8DD7-4BDA-B9CA-1AC9DF85CEEB}" type="presParOf" srcId="{BC98FEFF-8EAE-4EAC-A14C-E2AFD739C084}" destId="{7E3E5D60-4E2A-444D-9772-2FD2C0B4BEC9}" srcOrd="3" destOrd="0" presId="urn:microsoft.com/office/officeart/2005/8/layout/radial3"/>
    <dgm:cxn modelId="{76CB0511-7FDA-4462-9F18-6C4B1534A138}" type="presParOf" srcId="{BC98FEFF-8EAE-4EAC-A14C-E2AFD739C084}" destId="{25C729A2-038C-44F4-AEF3-3EB6B033E903}" srcOrd="4" destOrd="0" presId="urn:microsoft.com/office/officeart/2005/8/layout/radial3"/>
    <dgm:cxn modelId="{8ABB0130-D3AE-4246-BDED-E6AB9D8C40F9}" type="presParOf" srcId="{BC98FEFF-8EAE-4EAC-A14C-E2AFD739C084}" destId="{553DD37A-D076-494E-87A1-757128F05043}" srcOrd="5" destOrd="0" presId="urn:microsoft.com/office/officeart/2005/8/layout/radial3"/>
    <dgm:cxn modelId="{263C50A6-453C-4534-858D-62B39ECC9071}" type="presParOf" srcId="{BC98FEFF-8EAE-4EAC-A14C-E2AFD739C084}" destId="{F3DA6252-AFDE-418E-BA49-8DED7B72EE4B}" srcOrd="6" destOrd="0" presId="urn:microsoft.com/office/officeart/2005/8/layout/radial3"/>
    <dgm:cxn modelId="{7A08EAEB-FAF9-470B-B6A0-254DE7CBFE3B}" type="presParOf" srcId="{BC98FEFF-8EAE-4EAC-A14C-E2AFD739C084}" destId="{6B667ED5-7D30-4BA1-B1C1-F377C9352093}" srcOrd="7" destOrd="0" presId="urn:microsoft.com/office/officeart/2005/8/layout/radial3"/>
    <dgm:cxn modelId="{9A5C7D0C-E969-4181-8259-658E69A4D2A3}" type="presParOf" srcId="{BC98FEFF-8EAE-4EAC-A14C-E2AFD739C084}" destId="{3D2150EA-D1FE-47FA-8F95-31A45AF31153}" srcOrd="8" destOrd="0" presId="urn:microsoft.com/office/officeart/2005/8/layout/radial3"/>
    <dgm:cxn modelId="{1C7804C7-C851-4981-BE7A-8C0F23B3CDB5}" type="presParOf" srcId="{BC98FEFF-8EAE-4EAC-A14C-E2AFD739C084}" destId="{38E7AA34-55CA-4A13-B484-086D82192C48}" srcOrd="9" destOrd="0" presId="urn:microsoft.com/office/officeart/2005/8/layout/radial3"/>
    <dgm:cxn modelId="{440130E0-8068-4371-A65D-9E836166FADE}" type="presParOf" srcId="{BC98FEFF-8EAE-4EAC-A14C-E2AFD739C084}" destId="{5922471A-8D25-4C09-8F39-4659A17BB40E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F66A6-6FFB-45A4-9CE5-461653D902F7}">
      <dsp:nvSpPr>
        <dsp:cNvPr id="0" name=""/>
        <dsp:cNvSpPr/>
      </dsp:nvSpPr>
      <dsp:spPr>
        <a:xfrm>
          <a:off x="2407407" y="1138345"/>
          <a:ext cx="2835877" cy="28358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000" kern="1200" dirty="0"/>
            <a:t>Patient in primärärztlicher Versorgung</a:t>
          </a:r>
        </a:p>
      </dsp:txBody>
      <dsp:txXfrm>
        <a:off x="2822712" y="1553650"/>
        <a:ext cx="2005267" cy="2005267"/>
      </dsp:txXfrm>
    </dsp:sp>
    <dsp:sp modelId="{AC2BC141-CD39-4F92-A1BE-3534B8389201}">
      <dsp:nvSpPr>
        <dsp:cNvPr id="0" name=""/>
        <dsp:cNvSpPr/>
      </dsp:nvSpPr>
      <dsp:spPr>
        <a:xfrm>
          <a:off x="3116377" y="506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Neuro-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logie</a:t>
          </a:r>
        </a:p>
      </dsp:txBody>
      <dsp:txXfrm>
        <a:off x="3324029" y="208158"/>
        <a:ext cx="1002634" cy="1002634"/>
      </dsp:txXfrm>
    </dsp:sp>
    <dsp:sp modelId="{F4C93FBF-CB7D-4E92-9B3F-839793849FBB}">
      <dsp:nvSpPr>
        <dsp:cNvPr id="0" name=""/>
        <dsp:cNvSpPr/>
      </dsp:nvSpPr>
      <dsp:spPr>
        <a:xfrm>
          <a:off x="4201903" y="353215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Psychiatrie</a:t>
          </a:r>
        </a:p>
      </dsp:txBody>
      <dsp:txXfrm>
        <a:off x="4409555" y="560867"/>
        <a:ext cx="1002634" cy="1002634"/>
      </dsp:txXfrm>
    </dsp:sp>
    <dsp:sp modelId="{7E3E5D60-4E2A-444D-9772-2FD2C0B4BEC9}">
      <dsp:nvSpPr>
        <dsp:cNvPr id="0" name=""/>
        <dsp:cNvSpPr/>
      </dsp:nvSpPr>
      <dsp:spPr>
        <a:xfrm>
          <a:off x="4872796" y="1276619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Psychosomatik</a:t>
          </a:r>
        </a:p>
      </dsp:txBody>
      <dsp:txXfrm>
        <a:off x="5080448" y="1484271"/>
        <a:ext cx="1002634" cy="1002634"/>
      </dsp:txXfrm>
    </dsp:sp>
    <dsp:sp modelId="{25C729A2-038C-44F4-AEF3-3EB6B033E903}">
      <dsp:nvSpPr>
        <dsp:cNvPr id="0" name=""/>
        <dsp:cNvSpPr/>
      </dsp:nvSpPr>
      <dsp:spPr>
        <a:xfrm>
          <a:off x="4872796" y="2418009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Kardiologie</a:t>
          </a:r>
        </a:p>
      </dsp:txBody>
      <dsp:txXfrm>
        <a:off x="5080448" y="2625661"/>
        <a:ext cx="1002634" cy="1002634"/>
      </dsp:txXfrm>
    </dsp:sp>
    <dsp:sp modelId="{553DD37A-D076-494E-87A1-757128F05043}">
      <dsp:nvSpPr>
        <dsp:cNvPr id="0" name=""/>
        <dsp:cNvSpPr/>
      </dsp:nvSpPr>
      <dsp:spPr>
        <a:xfrm>
          <a:off x="4201903" y="3341414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Pneumologie</a:t>
          </a:r>
        </a:p>
      </dsp:txBody>
      <dsp:txXfrm>
        <a:off x="4409555" y="3549066"/>
        <a:ext cx="1002634" cy="1002634"/>
      </dsp:txXfrm>
    </dsp:sp>
    <dsp:sp modelId="{F3DA6252-AFDE-418E-BA49-8DED7B72EE4B}">
      <dsp:nvSpPr>
        <dsp:cNvPr id="0" name=""/>
        <dsp:cNvSpPr/>
      </dsp:nvSpPr>
      <dsp:spPr>
        <a:xfrm>
          <a:off x="3116377" y="3694123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Nephrologie</a:t>
          </a:r>
        </a:p>
      </dsp:txBody>
      <dsp:txXfrm>
        <a:off x="3324029" y="3901775"/>
        <a:ext cx="1002634" cy="1002634"/>
      </dsp:txXfrm>
    </dsp:sp>
    <dsp:sp modelId="{6B667ED5-7D30-4BA1-B1C1-F377C9352093}">
      <dsp:nvSpPr>
        <dsp:cNvPr id="0" name=""/>
        <dsp:cNvSpPr/>
      </dsp:nvSpPr>
      <dsp:spPr>
        <a:xfrm>
          <a:off x="2030850" y="3341414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Rheumatologie</a:t>
          </a:r>
        </a:p>
      </dsp:txBody>
      <dsp:txXfrm>
        <a:off x="2238502" y="3549066"/>
        <a:ext cx="1002634" cy="1002634"/>
      </dsp:txXfrm>
    </dsp:sp>
    <dsp:sp modelId="{3D2150EA-D1FE-47FA-8F95-31A45AF31153}">
      <dsp:nvSpPr>
        <dsp:cNvPr id="0" name=""/>
        <dsp:cNvSpPr/>
      </dsp:nvSpPr>
      <dsp:spPr>
        <a:xfrm>
          <a:off x="1359957" y="2418009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HNO</a:t>
          </a:r>
        </a:p>
      </dsp:txBody>
      <dsp:txXfrm>
        <a:off x="1567609" y="2625661"/>
        <a:ext cx="1002634" cy="1002634"/>
      </dsp:txXfrm>
    </dsp:sp>
    <dsp:sp modelId="{38E7AA34-55CA-4A13-B484-086D82192C48}">
      <dsp:nvSpPr>
        <dsp:cNvPr id="0" name=""/>
        <dsp:cNvSpPr/>
      </dsp:nvSpPr>
      <dsp:spPr>
        <a:xfrm>
          <a:off x="1359957" y="1276619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Dermatologie</a:t>
          </a:r>
        </a:p>
      </dsp:txBody>
      <dsp:txXfrm>
        <a:off x="1567609" y="1484271"/>
        <a:ext cx="1002634" cy="1002634"/>
      </dsp:txXfrm>
    </dsp:sp>
    <dsp:sp modelId="{5922471A-8D25-4C09-8F39-4659A17BB40E}">
      <dsp:nvSpPr>
        <dsp:cNvPr id="0" name=""/>
        <dsp:cNvSpPr/>
      </dsp:nvSpPr>
      <dsp:spPr>
        <a:xfrm>
          <a:off x="2030850" y="353215"/>
          <a:ext cx="1417938" cy="14179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kern="1200" dirty="0"/>
            <a:t>Endokrinologie</a:t>
          </a:r>
        </a:p>
      </dsp:txBody>
      <dsp:txXfrm>
        <a:off x="2238502" y="560867"/>
        <a:ext cx="1002634" cy="1002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69A1-CF81-469F-AC61-CEBEBD8D057E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5209-BE9B-4DD0-BB16-E6C154E19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0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7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0" y="1758565"/>
            <a:ext cx="9144000" cy="832236"/>
          </a:xfrm>
          <a:solidFill>
            <a:sysClr val="window" lastClr="FFFFFF">
              <a:alpha val="55000"/>
            </a:sys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3600" dirty="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184899" y="1473200"/>
            <a:ext cx="2959099" cy="279400"/>
          </a:xfrm>
          <a:prstGeom prst="rect">
            <a:avLst/>
          </a:prstGeom>
          <a:solidFill>
            <a:srgbClr val="E68323"/>
          </a:solidFill>
          <a:ln w="952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06E7E03-A97B-4935-B2AC-3883E18746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2" y="5877271"/>
            <a:ext cx="870936" cy="88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2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6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337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142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273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75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224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981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242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194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19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784"/>
          </a:xfr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300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30400"/>
            <a:ext cx="8229600" cy="4525963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4930F99-9465-4BE4-AA20-5C887039E6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02" y="634816"/>
            <a:ext cx="830824" cy="8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97742"/>
      </p:ext>
    </p:extLst>
  </p:cSld>
  <p:clrMapOvr>
    <a:masterClrMapping/>
  </p:clrMapOvr>
  <p:transition spd="slow">
    <p:wheel spokes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50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77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5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11" name="Bild 1" descr="Atemwegsliga_blau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37999"/>
            <a:ext cx="1222289" cy="7467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600"/>
          </a:xfrm>
        </p:spPr>
        <p:txBody>
          <a:bodyPr>
            <a:noAutofit/>
          </a:bodyPr>
          <a:lstStyle>
            <a:lvl1pPr>
              <a:defRPr sz="3000">
                <a:solidFill>
                  <a:srgbClr val="006EAC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580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1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28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Bild 11" descr="fläche3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Bild 1" descr="Atemwegsliga_blau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13715"/>
            <a:ext cx="1222289" cy="746785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600"/>
          </a:xfrm>
        </p:spPr>
        <p:txBody>
          <a:bodyPr>
            <a:noAutofit/>
          </a:bodyPr>
          <a:lstStyle>
            <a:lvl1pPr>
              <a:defRPr sz="3000">
                <a:solidFill>
                  <a:srgbClr val="006EAC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46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07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30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A708-0D36-43D4-9A71-2B34A483A81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4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E82F-8F2D-49C4-B48F-1BB6E0049F38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ki.de/SharedDocs/FAQ/COVID-Impfen/gesamt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S2352-4642(20)30304-7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ha-servicestellen.de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58564"/>
            <a:ext cx="9144000" cy="1382403"/>
          </a:xfrm>
        </p:spPr>
        <p:txBody>
          <a:bodyPr>
            <a:noAutofit/>
          </a:bodyPr>
          <a:lstStyle/>
          <a:p>
            <a:r>
              <a:rPr lang="de-DE" sz="3200" dirty="0"/>
              <a:t>S1-Leitlinie Post-COVID/Long-COVID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3428999"/>
            <a:ext cx="6120680" cy="2884095"/>
          </a:xfrm>
        </p:spPr>
        <p:txBody>
          <a:bodyPr>
            <a:noAutofit/>
          </a:bodyPr>
          <a:lstStyle/>
          <a:p>
            <a:pPr algn="l"/>
            <a:r>
              <a:rPr lang="de-DE" sz="1600" dirty="0"/>
              <a:t>Juli 2021</a:t>
            </a:r>
          </a:p>
          <a:p>
            <a:pPr algn="l"/>
            <a:endParaRPr lang="de-DE" sz="1600" dirty="0"/>
          </a:p>
          <a:p>
            <a:pPr algn="l"/>
            <a:r>
              <a:rPr lang="de-DE" sz="1600" dirty="0"/>
              <a:t>AWMF-Register Nr. </a:t>
            </a:r>
            <a:r>
              <a:rPr lang="de-DE" sz="1600"/>
              <a:t>020/27</a:t>
            </a:r>
          </a:p>
          <a:p>
            <a:pPr algn="l"/>
            <a:endParaRPr lang="de-DE" sz="1600" dirty="0"/>
          </a:p>
          <a:p>
            <a:pPr algn="l"/>
            <a:r>
              <a:rPr lang="de-DE" sz="1600" dirty="0">
                <a:solidFill>
                  <a:schemeClr val="bg1"/>
                </a:solidFill>
              </a:rPr>
              <a:t>https://www.awmf.org/uploads/tx_szleitlinien/020-027l_S1_Post_COVID_Long_COVID_2021-07.pdf </a:t>
            </a:r>
          </a:p>
          <a:p>
            <a:pPr algn="l"/>
            <a:endParaRPr lang="de-DE" sz="1600" dirty="0"/>
          </a:p>
          <a:p>
            <a:pPr algn="l"/>
            <a:endParaRPr lang="de-DE" sz="1600" dirty="0"/>
          </a:p>
          <a:p>
            <a:pPr algn="l"/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16885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F93C68-3B53-4E0C-AC24-BF944D502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Hausärztliche Betreuung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20AFC6-33FD-440E-B33B-F8776619D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706" y="1738035"/>
            <a:ext cx="6228692" cy="369332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de-DE" sz="1400" dirty="0" err="1"/>
              <a:t>Z.n</a:t>
            </a:r>
            <a:r>
              <a:rPr lang="de-DE" sz="1400" dirty="0"/>
              <a:t>. SARS-CoV-2 Infektion + Symptomatik &gt; 4 Wochen im primärärztlichen Setting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D489B8-0C0F-4AB2-8D49-992AAF04DB7E}"/>
              </a:ext>
            </a:extLst>
          </p:cNvPr>
          <p:cNvSpPr txBox="1"/>
          <p:nvPr/>
        </p:nvSpPr>
        <p:spPr>
          <a:xfrm>
            <a:off x="197161" y="5458797"/>
            <a:ext cx="341155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0" i="0" u="none" strike="noStrike" baseline="0" dirty="0">
                <a:solidFill>
                  <a:srgbClr val="000000"/>
                </a:solidFill>
              </a:rPr>
              <a:t>spezialistische Diagnostik und Therapie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0" i="0" u="none" strike="noStrike" baseline="0" dirty="0">
                <a:solidFill>
                  <a:srgbClr val="000000"/>
                </a:solidFill>
              </a:rPr>
              <a:t>psychosoziale Betreuung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b="0" i="0" u="none" strike="noStrike" baseline="0" dirty="0">
                <a:solidFill>
                  <a:srgbClr val="000000"/>
                </a:solidFill>
              </a:rPr>
              <a:t>Reha-Maßnahme</a:t>
            </a:r>
            <a:endParaRPr lang="de-DE" sz="1400" dirty="0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262C164D-7169-4041-8E83-2976AAD14A66}"/>
              </a:ext>
            </a:extLst>
          </p:cNvPr>
          <p:cNvCxnSpPr>
            <a:cxnSpLocks/>
          </p:cNvCxnSpPr>
          <p:nvPr/>
        </p:nvCxnSpPr>
        <p:spPr>
          <a:xfrm>
            <a:off x="4599989" y="2107367"/>
            <a:ext cx="0" cy="107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5BEC900B-930D-4161-9C18-25C668829F7C}"/>
              </a:ext>
            </a:extLst>
          </p:cNvPr>
          <p:cNvGrpSpPr/>
          <p:nvPr/>
        </p:nvGrpSpPr>
        <p:grpSpPr>
          <a:xfrm>
            <a:off x="374077" y="2214948"/>
            <a:ext cx="8044252" cy="1593837"/>
            <a:chOff x="374077" y="2214948"/>
            <a:chExt cx="8044252" cy="1593837"/>
          </a:xfrm>
        </p:grpSpPr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3E3FB2DA-CDB2-4263-AE11-34D8B50F8422}"/>
                </a:ext>
              </a:extLst>
            </p:cNvPr>
            <p:cNvSpPr txBox="1"/>
            <p:nvPr/>
          </p:nvSpPr>
          <p:spPr>
            <a:xfrm>
              <a:off x="374077" y="2214948"/>
              <a:ext cx="8044252" cy="116955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defTabSz="179388"/>
              <a:r>
                <a:rPr lang="de-DE" sz="1400" b="1" dirty="0"/>
                <a:t>Anamnese	und	Untersuchung</a:t>
              </a:r>
              <a:r>
                <a:rPr lang="de-DE" sz="1400" dirty="0"/>
                <a:t>	</a:t>
              </a:r>
            </a:p>
            <a:p>
              <a:pPr marL="285750" indent="-285750" defTabSz="179388">
                <a:buFont typeface="Arial" panose="020B0604020202020204" pitchFamily="34" charset="0"/>
                <a:buChar char="•"/>
              </a:pPr>
              <a:r>
                <a:rPr lang="de-DE" sz="1400" dirty="0"/>
                <a:t>ausführliche Anamnese und körperliche Untersuchung, einschl. neurologischer Status</a:t>
              </a:r>
            </a:p>
            <a:p>
              <a:pPr marL="285750" indent="-285750" defTabSz="179388">
                <a:buFont typeface="Arial" panose="020B0604020202020204" pitchFamily="34" charset="0"/>
                <a:buChar char="•"/>
              </a:pPr>
              <a:r>
                <a:rPr lang="de-DE" sz="1400" dirty="0"/>
                <a:t>Symptome von Depression und Angst, soziale, familiäre, berufliche Situation</a:t>
              </a:r>
            </a:p>
            <a:p>
              <a:pPr marL="285750" indent="-285750" defTabSz="179388">
                <a:buFont typeface="Arial" panose="020B0604020202020204" pitchFamily="34" charset="0"/>
                <a:buChar char="•"/>
              </a:pPr>
              <a:r>
                <a:rPr lang="de-DE" sz="1400" dirty="0"/>
                <a:t>(neue) funktionelle Einschränkungen? </a:t>
              </a:r>
            </a:p>
            <a:p>
              <a:pPr marL="285750" indent="-285750" defTabSz="179388">
                <a:buFont typeface="Arial" panose="020B0604020202020204" pitchFamily="34" charset="0"/>
                <a:buChar char="•"/>
              </a:pPr>
              <a:r>
                <a:rPr lang="de-DE" sz="1400" dirty="0"/>
                <a:t>Warnhinweise?	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6E1FC26C-86F3-4586-A867-FCFA4D062C64}"/>
                </a:ext>
              </a:extLst>
            </p:cNvPr>
            <p:cNvSpPr txBox="1"/>
            <p:nvPr/>
          </p:nvSpPr>
          <p:spPr>
            <a:xfrm>
              <a:off x="3498593" y="3501008"/>
              <a:ext cx="2164463" cy="30777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Basisdiagnostik</a:t>
              </a:r>
            </a:p>
          </p:txBody>
        </p:sp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B7A0A390-D6B1-4722-B6E2-0023FE5EA0E6}"/>
                </a:ext>
              </a:extLst>
            </p:cNvPr>
            <p:cNvCxnSpPr>
              <a:cxnSpLocks/>
              <a:endCxn id="6" idx="0"/>
            </p:cNvCxnSpPr>
            <p:nvPr/>
          </p:nvCxnSpPr>
          <p:spPr>
            <a:xfrm>
              <a:off x="4580825" y="3390802"/>
              <a:ext cx="0" cy="1102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F58157C8-7967-42C3-8603-5DF836A0FAE5}"/>
              </a:ext>
            </a:extLst>
          </p:cNvPr>
          <p:cNvGrpSpPr/>
          <p:nvPr/>
        </p:nvGrpSpPr>
        <p:grpSpPr>
          <a:xfrm>
            <a:off x="440365" y="3808785"/>
            <a:ext cx="8506474" cy="2773397"/>
            <a:chOff x="440365" y="3808785"/>
            <a:chExt cx="8506474" cy="2773397"/>
          </a:xfrm>
        </p:grpSpPr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E8EAD7E-8BB2-48C6-A882-8AF215CA2547}"/>
                </a:ext>
              </a:extLst>
            </p:cNvPr>
            <p:cNvSpPr txBox="1"/>
            <p:nvPr/>
          </p:nvSpPr>
          <p:spPr>
            <a:xfrm>
              <a:off x="440365" y="3933056"/>
              <a:ext cx="7977964" cy="101566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dirty="0"/>
                <a:t>bei fehlenden Warnhinweisen: „</a:t>
              </a:r>
              <a:r>
                <a:rPr lang="de-DE" sz="1400" dirty="0" err="1"/>
                <a:t>watchful</a:t>
              </a:r>
              <a:r>
                <a:rPr lang="de-DE" sz="1400" dirty="0"/>
                <a:t> </a:t>
              </a:r>
              <a:r>
                <a:rPr lang="de-DE" sz="1400" dirty="0" err="1"/>
                <a:t>waiting</a:t>
              </a:r>
              <a:r>
                <a:rPr lang="de-DE" sz="1400" dirty="0"/>
                <a:t>“ und Betreuung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dirty="0"/>
                <a:t>Beachtung der Komorbiditäten und Vorerkrankungen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dirty="0"/>
                <a:t>psychosomatische Grundversorgung und psychosoziale Betreuung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dirty="0"/>
                <a:t>Hinweise auf Risiken der Chronifizierung und Somatisierung?</a:t>
              </a:r>
              <a:r>
                <a:rPr lang="de-DE" dirty="0"/>
                <a:t>	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6ED4EF80-EFC7-4F15-9E53-A8E860A0E331}"/>
                </a:ext>
              </a:extLst>
            </p:cNvPr>
            <p:cNvSpPr txBox="1"/>
            <p:nvPr/>
          </p:nvSpPr>
          <p:spPr>
            <a:xfrm>
              <a:off x="3707904" y="5490973"/>
              <a:ext cx="1955152" cy="9541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400" b="0" i="0" u="none" strike="noStrike" baseline="0" dirty="0" err="1">
                  <a:solidFill>
                    <a:srgbClr val="000000"/>
                  </a:solidFill>
                </a:rPr>
                <a:t>Konsile</a:t>
              </a: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 / Mitbehandlung / Überweisung / Einweisung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275CBF1D-535B-4989-864A-ACF91FBA8245}"/>
                </a:ext>
              </a:extLst>
            </p:cNvPr>
            <p:cNvSpPr txBox="1"/>
            <p:nvPr/>
          </p:nvSpPr>
          <p:spPr>
            <a:xfrm>
              <a:off x="5773180" y="5197187"/>
              <a:ext cx="3173659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Organschäden / Chronifizierung</a:t>
              </a:r>
              <a:endParaRPr lang="de-DE" sz="1400" dirty="0">
                <a:solidFill>
                  <a:srgbClr val="00000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Post-Intensiv-Care-Syndrom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postvirales Müdigkeitssyndrom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Critical </a:t>
              </a:r>
              <a:r>
                <a:rPr lang="de-DE" sz="1400" b="0" i="0" u="none" strike="noStrike" baseline="0" dirty="0" err="1">
                  <a:solidFill>
                    <a:srgbClr val="000000"/>
                  </a:solidFill>
                </a:rPr>
                <a:t>Illnes</a:t>
              </a: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, u.a.</a:t>
              </a:r>
              <a:endParaRPr lang="de-DE" sz="1400" dirty="0">
                <a:solidFill>
                  <a:srgbClr val="00000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0" i="0" u="none" strike="noStrike" baseline="0" dirty="0">
                  <a:solidFill>
                    <a:srgbClr val="000000"/>
                  </a:solidFill>
                </a:rPr>
                <a:t>Postinflammatorisch anhaltende typische COVID-Symptome?</a:t>
              </a:r>
              <a:endParaRPr lang="de-DE" dirty="0"/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E1CE9918-6DA9-42DD-8B05-74EE518F1BA4}"/>
                </a:ext>
              </a:extLst>
            </p:cNvPr>
            <p:cNvSpPr txBox="1"/>
            <p:nvPr/>
          </p:nvSpPr>
          <p:spPr>
            <a:xfrm>
              <a:off x="1187624" y="5065957"/>
              <a:ext cx="36995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/>
                <a:t>Klinische Einschätzung? Warnhinweise*?</a:t>
              </a:r>
            </a:p>
          </p:txBody>
        </p: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E1D17E39-3F92-4D1C-9F93-1957665C6576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>
              <a:off x="4580825" y="3808785"/>
              <a:ext cx="0" cy="12427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>
              <a:extLst>
                <a:ext uri="{FF2B5EF4-FFF2-40B4-BE49-F238E27FC236}">
                  <a16:creationId xmlns:a16="http://schemas.microsoft.com/office/drawing/2014/main" id="{61D420E6-9841-46A1-9F0E-51BD97B41A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7263" y="4948719"/>
              <a:ext cx="3562" cy="54225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D3264E3F-412C-4BFB-A559-099C015102E8}"/>
                </a:ext>
              </a:extLst>
            </p:cNvPr>
            <p:cNvCxnSpPr>
              <a:cxnSpLocks/>
              <a:endCxn id="10" idx="1"/>
            </p:cNvCxnSpPr>
            <p:nvPr/>
          </p:nvCxnSpPr>
          <p:spPr>
            <a:xfrm>
              <a:off x="5724128" y="5889685"/>
              <a:ext cx="4905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>
              <a:extLst>
                <a:ext uri="{FF2B5EF4-FFF2-40B4-BE49-F238E27FC236}">
                  <a16:creationId xmlns:a16="http://schemas.microsoft.com/office/drawing/2014/main" id="{A9C5E847-8287-46BE-BB35-62B06DD400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08716" y="5878693"/>
              <a:ext cx="7200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8122505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140A2-E0A1-4B6C-B5D1-41FDD42A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*Warnhinweise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C393B1B-B971-490C-97FD-EF9B6A6F0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schlechter Allgemeinzustand</a:t>
            </a:r>
          </a:p>
          <a:p>
            <a:r>
              <a:rPr lang="de-DE" sz="2000" dirty="0"/>
              <a:t>signifikante Gewichtsabnahme</a:t>
            </a:r>
          </a:p>
          <a:p>
            <a:r>
              <a:rPr lang="de-DE" sz="2000" dirty="0"/>
              <a:t>unerklärliche oder neu aufgetretene neurologische Defizite/</a:t>
            </a:r>
            <a:br>
              <a:rPr lang="de-DE" sz="2000" dirty="0"/>
            </a:br>
            <a:r>
              <a:rPr lang="de-DE" sz="2000" dirty="0"/>
              <a:t>Auffälligkeiten</a:t>
            </a:r>
          </a:p>
          <a:p>
            <a:r>
              <a:rPr lang="de-DE" sz="2000" dirty="0"/>
              <a:t>neue Schmerzsymptomatik</a:t>
            </a:r>
          </a:p>
          <a:p>
            <a:r>
              <a:rPr lang="de-DE" sz="2000" dirty="0"/>
              <a:t>schlechte oder sich verschlechternde somatische oder psychische Befunde</a:t>
            </a:r>
          </a:p>
          <a:p>
            <a:r>
              <a:rPr lang="de-DE" sz="2000" dirty="0"/>
              <a:t>unerklärliche Auffälligkeiten in der Basisdiagnostik</a:t>
            </a:r>
          </a:p>
          <a:p>
            <a:endParaRPr lang="de-DE" sz="2000" dirty="0"/>
          </a:p>
          <a:p>
            <a:pPr marL="0" indent="0">
              <a:buNone/>
            </a:pPr>
            <a:r>
              <a:rPr lang="de-DE" sz="2000" b="1" dirty="0">
                <a:solidFill>
                  <a:srgbClr val="0070C0"/>
                </a:solidFill>
              </a:rPr>
              <a:t>Diese sollten Anlass zu einer vertiefenden Diagnostik und/oder einer Überweisung z. B. in eine Post-COVID-Ambulanz geben.</a:t>
            </a:r>
          </a:p>
        </p:txBody>
      </p:sp>
    </p:spTree>
    <p:extLst>
      <p:ext uri="{BB962C8B-B14F-4D97-AF65-F5344CB8AC3E}">
        <p14:creationId xmlns:p14="http://schemas.microsoft.com/office/powerpoint/2010/main" val="1008713120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F62AE-47ED-4F95-8CC3-19BE233F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Impfung nach Infektion /</a:t>
            </a:r>
            <a:br>
              <a:rPr lang="de-DE" dirty="0"/>
            </a:br>
            <a:r>
              <a:rPr lang="de-DE" dirty="0"/>
              <a:t>Empfehlung der STIKO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6D1BB-F453-4C14-BEB5-B145238F6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de-DE" sz="1800" b="0" i="0" dirty="0">
                <a:effectLst/>
              </a:rPr>
              <a:t>Personen mit </a:t>
            </a:r>
            <a:r>
              <a:rPr lang="de-DE" sz="1800" b="1" i="0" dirty="0">
                <a:effectLst/>
              </a:rPr>
              <a:t>gesicherter symptomatischer SARS-CoV-2-Infektion</a:t>
            </a:r>
            <a:r>
              <a:rPr lang="de-DE" sz="1800" b="0" i="0" dirty="0">
                <a:effectLst/>
              </a:rPr>
              <a:t> empfiehlt die STIKO </a:t>
            </a:r>
            <a:r>
              <a:rPr lang="de-DE" sz="1800" b="1" i="0" dirty="0">
                <a:effectLst/>
              </a:rPr>
              <a:t>eine Impfstoffdosis in der Regel 6 Monate nach der Infektion</a:t>
            </a:r>
            <a:r>
              <a:rPr lang="de-DE" sz="1800" b="0" i="0" dirty="0">
                <a:effectLst/>
              </a:rPr>
              <a:t>. </a:t>
            </a:r>
            <a:br>
              <a:rPr lang="de-DE" sz="1800" b="0" i="0" dirty="0">
                <a:effectLst/>
              </a:rPr>
            </a:br>
            <a:r>
              <a:rPr lang="de-DE" sz="1800" b="0" i="0" dirty="0">
                <a:effectLst/>
              </a:rPr>
              <a:t>Die Gabe einer Impfstoffdosis ist </a:t>
            </a:r>
            <a:r>
              <a:rPr lang="de-DE" sz="1800" b="1" i="0" dirty="0">
                <a:effectLst/>
              </a:rPr>
              <a:t>ab 4 Wochen nach Ende der COVID-19-Symptome möglich.</a:t>
            </a:r>
            <a:endParaRPr lang="de-DE" sz="1800" b="0" i="0" dirty="0"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de-DE" sz="1800" b="0" i="0" dirty="0">
                <a:effectLst/>
              </a:rPr>
              <a:t>Bei Personen mit </a:t>
            </a:r>
            <a:r>
              <a:rPr lang="de-DE" sz="1800" b="1" i="0" dirty="0">
                <a:effectLst/>
              </a:rPr>
              <a:t>gesicherter asymptomatischer SARS-Cov-2-Infektion</a:t>
            </a:r>
            <a:r>
              <a:rPr lang="de-DE" sz="1800" b="0" i="0" dirty="0">
                <a:effectLst/>
              </a:rPr>
              <a:t> kann die empfohlene einmalige </a:t>
            </a:r>
            <a:r>
              <a:rPr lang="de-DE" sz="1800" b="1" i="0" dirty="0">
                <a:effectLst/>
              </a:rPr>
              <a:t>Impfung bereits ab 4 Wochen nach der Labordiagnose</a:t>
            </a:r>
            <a:r>
              <a:rPr lang="de-DE" sz="1800" b="0" i="0" dirty="0">
                <a:effectLst/>
              </a:rPr>
              <a:t> erfolgen.</a:t>
            </a:r>
          </a:p>
          <a:p>
            <a:pPr algn="l">
              <a:buFont typeface="+mj-lt"/>
              <a:buAutoNum type="arabicPeriod"/>
            </a:pPr>
            <a:r>
              <a:rPr lang="de-DE" sz="1800" b="1" i="0" dirty="0">
                <a:effectLst/>
              </a:rPr>
              <a:t>Personen, die bereits einmal gegen COVID-19 geimpft wurden und bei denen nach dieser Impfung eine SARS-CoV-2-Infektion durch direkten Erregernachweis gesichert wurde</a:t>
            </a:r>
            <a:r>
              <a:rPr lang="de-DE" sz="1800" b="0" i="0" dirty="0">
                <a:effectLst/>
              </a:rPr>
              <a:t>, sollen die 2. Impfung in der Regel 6 Monate nach Ende der COVID-19-Symptome bzw. der Diagnose erhalten. </a:t>
            </a:r>
            <a:br>
              <a:rPr lang="de-DE" sz="1800" b="0" i="0" dirty="0">
                <a:effectLst/>
              </a:rPr>
            </a:br>
            <a:r>
              <a:rPr lang="de-DE" sz="1800" b="0" i="0" dirty="0">
                <a:effectLst/>
              </a:rPr>
              <a:t>Die Gabe einer Impfstoffdosis ist auch hier bereits ab 4 Wochen nach dem Ende der Symptome möglich.</a:t>
            </a:r>
          </a:p>
          <a:p>
            <a:pPr marL="0" indent="0">
              <a:spcBef>
                <a:spcPts val="0"/>
              </a:spcBef>
              <a:buNone/>
            </a:pPr>
            <a:endParaRPr lang="de-DE" sz="1800" dirty="0"/>
          </a:p>
          <a:p>
            <a:pPr marL="0" indent="0">
              <a:spcBef>
                <a:spcPts val="0"/>
              </a:spcBef>
              <a:buNone/>
            </a:pPr>
            <a:r>
              <a:rPr lang="de-DE" sz="1800" b="1" i="0" u="none" strike="noStrike" baseline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https://www.rki.de/SharedDocs/FAQ</a:t>
            </a:r>
            <a:r>
              <a:rPr lang="de-DE" sz="1600" b="1" i="0" u="none" strike="noStrike" baseline="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/COVID-Impfen/gesamt.htm</a:t>
            </a:r>
            <a:r>
              <a:rPr lang="de-DE" sz="1600" b="1" i="0" u="none" strike="noStrike" baseline="0" dirty="0"/>
              <a:t> l Stand: 29.7.2021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947705101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71F92-BBB1-4C9E-8C13-D934FA698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Empfehlungen für Allgemeinmediziner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41B7D6-8AF3-4547-B98B-3B6EF7045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1772816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de-DE" sz="2200" dirty="0"/>
              <a:t>bei Belastungsintoleranz: Überlastung vermeiden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Angebot einer psychosomatischen Therapie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Initiierung einer symptomorientierten Therapie und psychosozialen Betreuung 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Koordination der fakultativ erforderlichen spezialisierten Behandlung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ggf. Absprache mit nicht-ärztlichen Leistungserbringern (Physiotherapie, Ergotherapie, Psychotherapie, Logopädie, Ernährungsberatung, Pflegedienst, ebenso wie Apotheken, Soziotherapie, …)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Zusammenarbeit mit Behörden, Ämtern, Krankenkassen und Rentenversicherungsträgern 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ggf. Heilmittelversorgung</a:t>
            </a:r>
          </a:p>
        </p:txBody>
      </p:sp>
    </p:spTree>
    <p:extLst>
      <p:ext uri="{BB962C8B-B14F-4D97-AF65-F5344CB8AC3E}">
        <p14:creationId xmlns:p14="http://schemas.microsoft.com/office/powerpoint/2010/main" val="884516534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8839A-1128-44A9-9754-34829873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Empfehlungen für die Basisdiagnostik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65EC27-FC08-4B28-B33F-D477F663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200" dirty="0">
                <a:solidFill>
                  <a:srgbClr val="006EAC"/>
                </a:solidFill>
                <a:latin typeface="+mj-lt"/>
                <a:ea typeface="+mj-ea"/>
                <a:cs typeface="+mj-cs"/>
              </a:rPr>
              <a:t>Bekannte Komorbiditäten berücksichtigen!</a:t>
            </a:r>
          </a:p>
          <a:p>
            <a:r>
              <a:rPr lang="de-DE" sz="2200" i="0" u="none" strike="noStrike" baseline="0" dirty="0">
                <a:solidFill>
                  <a:srgbClr val="000000"/>
                </a:solidFill>
              </a:rPr>
              <a:t>Blutdruck, Herzfrequenz, Temperatur, Atemfrequenz, Sauerstoffsättigung</a:t>
            </a:r>
          </a:p>
          <a:p>
            <a:r>
              <a:rPr lang="de-DE" sz="2200" i="0" u="none" strike="noStrike" baseline="0" dirty="0">
                <a:solidFill>
                  <a:srgbClr val="000000"/>
                </a:solidFill>
              </a:rPr>
              <a:t>Labor: </a:t>
            </a:r>
            <a:br>
              <a:rPr lang="de-DE" sz="2200" b="0" i="0" u="none" strike="noStrike" baseline="0" dirty="0">
                <a:solidFill>
                  <a:srgbClr val="000000"/>
                </a:solidFill>
              </a:rPr>
            </a:br>
            <a:r>
              <a:rPr lang="de-DE" sz="2200" b="0" i="0" u="none" strike="noStrike" baseline="0" dirty="0">
                <a:solidFill>
                  <a:srgbClr val="000000"/>
                </a:solidFill>
              </a:rPr>
              <a:t>BB, CRP, Kreatinin, Harnstoff, Transaminasen</a:t>
            </a:r>
            <a:r>
              <a:rPr lang="de-DE" sz="2200" b="0" i="0" u="none" strike="noStrike" baseline="0" dirty="0">
                <a:solidFill>
                  <a:srgbClr val="202020"/>
                </a:solidFill>
              </a:rPr>
              <a:t>, TSH, 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Urin-Stix</a:t>
            </a:r>
            <a:br>
              <a:rPr lang="de-DE" sz="2200" b="0" i="0" u="none" strike="noStrike" baseline="0" dirty="0">
                <a:solidFill>
                  <a:srgbClr val="000000"/>
                </a:solidFill>
              </a:rPr>
            </a:br>
            <a:r>
              <a:rPr lang="de-DE" sz="2200" b="0" i="0" u="none" strike="noStrike" baseline="0" dirty="0">
                <a:solidFill>
                  <a:srgbClr val="000000"/>
                </a:solidFill>
              </a:rPr>
              <a:t>(fakultativ: CK, Troponin, Ferritin, D-Dimere, NT-pro-BNP*, ggf. Autoantikörper)</a:t>
            </a:r>
          </a:p>
          <a:p>
            <a:r>
              <a:rPr lang="de-DE" sz="2200" i="0" u="none" strike="noStrike" baseline="0" dirty="0">
                <a:solidFill>
                  <a:srgbClr val="000000"/>
                </a:solidFill>
              </a:rPr>
              <a:t>Screening-Fragen 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zu </a:t>
            </a:r>
            <a:br>
              <a:rPr lang="de-DE" sz="2200" b="0" i="0" u="none" strike="noStrike" baseline="0" dirty="0">
                <a:solidFill>
                  <a:srgbClr val="000000"/>
                </a:solidFill>
              </a:rPr>
            </a:br>
            <a:r>
              <a:rPr lang="de-DE" sz="2200" b="0" i="0" u="none" strike="noStrike" baseline="0" dirty="0">
                <a:solidFill>
                  <a:srgbClr val="000000"/>
                </a:solidFill>
              </a:rPr>
              <a:t>Fatigue, anhaltender körperlicher Erschöpfung, Belastungsintoleranz /post-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exertionelle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 Malaise (PEM), Schmerzen, kognitiven Störungen, depressiven Verstimmungen und Angststörung</a:t>
            </a: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1941892085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D4892-0D38-491C-AE01-3767DD9E7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Therapie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F5B60D-63C6-4F1A-81BA-30689319E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2564904"/>
            <a:ext cx="7571184" cy="2406712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orientiert sich an den Symptomen. </a:t>
            </a:r>
          </a:p>
          <a:p>
            <a:pPr marL="0" indent="0">
              <a:buNone/>
            </a:pPr>
            <a:r>
              <a:rPr lang="de-DE" dirty="0"/>
              <a:t>Für eine spezifische Therapie gibt es bislang noch keine wissenschaftlich belastbaren Belege.</a:t>
            </a:r>
          </a:p>
        </p:txBody>
      </p:sp>
    </p:spTree>
    <p:extLst>
      <p:ext uri="{BB962C8B-B14F-4D97-AF65-F5344CB8AC3E}">
        <p14:creationId xmlns:p14="http://schemas.microsoft.com/office/powerpoint/2010/main" val="2858922323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F975E-EC41-43B4-B748-07506ACB8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Fatigue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EB2AC8-28E8-4322-9C8B-156C0F502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1844824"/>
            <a:ext cx="8229600" cy="4525963"/>
          </a:xfrm>
        </p:spPr>
        <p:txBody>
          <a:bodyPr>
            <a:normAutofit/>
          </a:bodyPr>
          <a:lstStyle/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ist eine oft stark einschränkende, zu den vorausgegangenen Anstrengungen unverhältnismäßige, sich durch Schlaf oder Erholung nicht ausreichend bessernde subjektive Erschöpfung auf somatischer, kognitiver und/oder psychischer Ebene.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Zur Einschätzung der Symptomatik sollten Selbstauskunftsinstrumente zum Einsatz kommen.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Bisher ist keine kausale Therapie bekannt.</a:t>
            </a:r>
            <a:endParaRPr lang="de-DE" sz="2400" dirty="0">
              <a:solidFill>
                <a:srgbClr val="000000"/>
              </a:solidFill>
            </a:endParaRP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Therapieziel sollte eine Symptomlinderung, sowie die Vermeidung einer Chronifizierung sein.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305824517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D0124-12A4-41AB-93B0-5CA4B138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Geriatrie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3CAB45-BC02-445B-9642-6E2A459F0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regelmäßige Überprüfung der Vitalparameter und der kognitiven Funktionen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Bei Hinweisen auf Verschlechterung: </a:t>
            </a:r>
            <a:br>
              <a:rPr lang="de-DE" sz="2200" b="0" i="0" u="none" strike="noStrike" baseline="0" dirty="0">
                <a:solidFill>
                  <a:srgbClr val="000000"/>
                </a:solidFill>
              </a:rPr>
            </a:br>
            <a:r>
              <a:rPr lang="de-DE" sz="2200" b="0" i="0" u="none" strike="noStrike" baseline="0" dirty="0">
                <a:solidFill>
                  <a:srgbClr val="000000"/>
                </a:solidFill>
              </a:rPr>
              <a:t>Kontrolle von Sauerstoffsättigung, D-Dimere, Blutbild (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Lymphopenie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), Kreatinin, Elektrolyten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Frühzeitige Einbindung von</a:t>
            </a:r>
          </a:p>
          <a:p>
            <a:pPr marL="985838" lvl="1" indent="-625475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Angehörigen</a:t>
            </a:r>
          </a:p>
          <a:p>
            <a:pPr marL="985838" lvl="1" indent="-625475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Sozial- und Pflegediensten</a:t>
            </a:r>
          </a:p>
          <a:p>
            <a:pPr marL="985838" lvl="1" indent="-625475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Physio-, und Ergotherapeuten</a:t>
            </a:r>
          </a:p>
          <a:p>
            <a:pPr marL="985838" lvl="1" indent="-625475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Logopäden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5741186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9F65AA-F24F-492E-8926-4C73EC83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Hautveränderungen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B70E63-D1E6-4C1C-B344-63C36DC78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buntes Bild (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makulopapulös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, flach bis kleinknotig-erhaben, 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Livedo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de-DE" sz="2200" b="0" i="0" u="none" strike="noStrike" baseline="0" dirty="0"/>
              <a:t>flüchtig, </a:t>
            </a:r>
            <a:r>
              <a:rPr lang="de-DE" sz="2200" b="0" i="0" u="none" strike="noStrike" baseline="0" dirty="0" err="1"/>
              <a:t>quaddelförmig</a:t>
            </a:r>
            <a:r>
              <a:rPr lang="de-DE" sz="2200" b="0" i="0" u="none" strike="noStrike" baseline="0" dirty="0"/>
              <a:t>, Erythema multiforme-artig, </a:t>
            </a:r>
            <a:r>
              <a:rPr lang="de-DE" sz="2200" b="0" i="0" u="none" strike="noStrike" baseline="0" dirty="0" err="1"/>
              <a:t>varizelliform</a:t>
            </a:r>
            <a:endParaRPr lang="de-DE" sz="2200" b="0" i="0" u="none" strike="noStrike" baseline="0" dirty="0"/>
          </a:p>
          <a:p>
            <a:pPr>
              <a:spcBef>
                <a:spcPts val="0"/>
              </a:spcBef>
            </a:pPr>
            <a:r>
              <a:rPr lang="de-DE" sz="2200" b="0" i="0" u="none" strike="noStrike" baseline="0" dirty="0"/>
              <a:t>COVID-Zehen (vor allem bei jüngeren und kaum symptomatischen Patienten): </a:t>
            </a:r>
            <a:br>
              <a:rPr lang="de-DE" sz="2200" b="0" i="0" u="none" strike="noStrike" baseline="0" dirty="0"/>
            </a:br>
            <a:r>
              <a:rPr lang="de-DE" sz="2200" b="0" i="0" u="none" strike="noStrike" baseline="0" dirty="0"/>
              <a:t>bläuliche, kissenartige Verdickungen über den kleinen Zehen- aber auch Fingergelenken</a:t>
            </a:r>
          </a:p>
          <a:p>
            <a:pPr>
              <a:spcBef>
                <a:spcPts val="0"/>
              </a:spcBef>
            </a:pPr>
            <a:r>
              <a:rPr lang="de-DE" sz="2200" dirty="0"/>
              <a:t>i</a:t>
            </a:r>
            <a:r>
              <a:rPr lang="de-DE" sz="2200" b="0" i="0" u="none" strike="noStrike" baseline="0" dirty="0"/>
              <a:t>n bis zu 25% der Fälle: vermehrten Haarausfall Wochen bis Monate nach Infektion</a:t>
            </a:r>
          </a:p>
          <a:p>
            <a:pPr>
              <a:spcBef>
                <a:spcPts val="0"/>
              </a:spcBef>
            </a:pPr>
            <a:r>
              <a:rPr lang="de-DE" sz="2200" b="0" i="0" u="none" strike="noStrike" baseline="0" dirty="0"/>
              <a:t>gelegentlich Hyperästhesie, Rhagaden, Exsikkosen der Hände (toxisches Handekzem)</a:t>
            </a:r>
          </a:p>
          <a:p>
            <a:pPr marL="0" indent="0">
              <a:spcBef>
                <a:spcPts val="0"/>
              </a:spcBef>
              <a:buNone/>
            </a:pPr>
            <a:endParaRPr lang="de-DE" sz="2200" b="0" i="0" u="none" strike="noStrike" baseline="0" dirty="0"/>
          </a:p>
          <a:p>
            <a:pPr marL="0" indent="0">
              <a:spcBef>
                <a:spcPts val="0"/>
              </a:spcBef>
              <a:buNone/>
            </a:pPr>
            <a:r>
              <a:rPr lang="de-DE" sz="2200" b="0" i="0" u="none" strike="noStrike" baseline="0" dirty="0">
                <a:solidFill>
                  <a:srgbClr val="0070C0"/>
                </a:solidFill>
              </a:rPr>
              <a:t>Die meisten Hautläsionen heilen ohne spezifische Behandlung in wenigen Wochen ab.</a:t>
            </a:r>
            <a:endParaRPr lang="de-DE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542984"/>
      </p:ext>
    </p:extLst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A9201F-D49A-459A-9CAF-332A4DAAA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Riech- und </a:t>
            </a:r>
            <a:r>
              <a:rPr lang="de-DE" dirty="0" err="1"/>
              <a:t>Schmeckstörung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FEEEBA-A5F5-4A58-923D-3F780F710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b="0" i="0" u="none" strike="noStrike" baseline="0" dirty="0">
                <a:solidFill>
                  <a:srgbClr val="000000"/>
                </a:solidFill>
              </a:rPr>
              <a:t>plötzlicher Riechverlust ohne nasale Obstruktion: hohe Spezifität und Sensitivität für COVID-19:</a:t>
            </a:r>
            <a:br>
              <a:rPr lang="de-DE" sz="2800" b="0" i="0" u="none" strike="noStrike" baseline="0" dirty="0">
                <a:solidFill>
                  <a:srgbClr val="000000"/>
                </a:solidFill>
              </a:rPr>
            </a:br>
            <a:r>
              <a:rPr lang="de-DE" sz="2800" b="0" i="0" u="none" strike="noStrike" baseline="0" dirty="0">
                <a:solidFill>
                  <a:srgbClr val="000000"/>
                </a:solidFill>
              </a:rPr>
              <a:t>meist Spontanremission der Riechstö</a:t>
            </a:r>
            <a:r>
              <a:rPr lang="de-DE" sz="2800" dirty="0">
                <a:solidFill>
                  <a:srgbClr val="000000"/>
                </a:solidFill>
              </a:rPr>
              <a:t>rungen </a:t>
            </a:r>
            <a:endParaRPr lang="de-DE" sz="2800" b="0" i="0" u="none" strike="noStrike" baseline="0" dirty="0">
              <a:solidFill>
                <a:srgbClr val="000000"/>
              </a:solidFill>
            </a:endParaRPr>
          </a:p>
          <a:p>
            <a:r>
              <a:rPr lang="de-DE" sz="2800" b="0" i="0" u="none" strike="noStrike" baseline="0" dirty="0">
                <a:solidFill>
                  <a:srgbClr val="000000"/>
                </a:solidFill>
              </a:rPr>
              <a:t>gezielte Abklärung und ggf. strukturiertes Riechtraining bei Persistenz</a:t>
            </a:r>
          </a:p>
          <a:p>
            <a:endParaRPr lang="de-DE" sz="12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800" dirty="0">
                <a:solidFill>
                  <a:srgbClr val="0070C0"/>
                </a:solidFill>
              </a:rPr>
              <a:t>Der Verlauf von Riech- und </a:t>
            </a:r>
            <a:r>
              <a:rPr lang="de-DE" sz="2800" dirty="0" err="1">
                <a:solidFill>
                  <a:srgbClr val="0070C0"/>
                </a:solidFill>
              </a:rPr>
              <a:t>Schmeckstörungen</a:t>
            </a:r>
            <a:r>
              <a:rPr lang="de-DE" sz="2800" dirty="0">
                <a:solidFill>
                  <a:srgbClr val="0070C0"/>
                </a:solidFill>
              </a:rPr>
              <a:t> bei COVID-19 wird als generell günstig angesehen.</a:t>
            </a:r>
          </a:p>
        </p:txBody>
      </p:sp>
    </p:spTree>
    <p:extLst>
      <p:ext uri="{BB962C8B-B14F-4D97-AF65-F5344CB8AC3E}">
        <p14:creationId xmlns:p14="http://schemas.microsoft.com/office/powerpoint/2010/main" val="827849218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96DAE-08C6-46B4-9E75-B6136C45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COVID-19 Nomenklatur (in Anlehnung an NICE 2020)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B685EEA1-2DD8-44AB-9CEC-90EA2A5473D8}"/>
              </a:ext>
            </a:extLst>
          </p:cNvPr>
          <p:cNvSpPr/>
          <p:nvPr/>
        </p:nvSpPr>
        <p:spPr>
          <a:xfrm>
            <a:off x="1835695" y="5377242"/>
            <a:ext cx="7056785" cy="849784"/>
          </a:xfrm>
          <a:prstGeom prst="roundRect">
            <a:avLst/>
          </a:prstGeom>
          <a:solidFill>
            <a:srgbClr val="99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b="1" dirty="0" err="1">
                <a:solidFill>
                  <a:schemeClr val="bg1"/>
                </a:solidFill>
              </a:rPr>
              <a:t>long</a:t>
            </a:r>
            <a:r>
              <a:rPr lang="de-DE" sz="2200" b="1" dirty="0">
                <a:solidFill>
                  <a:schemeClr val="bg1"/>
                </a:solidFill>
              </a:rPr>
              <a:t>-COVID</a:t>
            </a:r>
          </a:p>
          <a:p>
            <a:r>
              <a:rPr lang="de-DE" dirty="0">
                <a:solidFill>
                  <a:schemeClr val="bg1"/>
                </a:solidFill>
              </a:rPr>
              <a:t>neue Symptome kommen hinzu oder bestehen länger als 4 Wochen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366D335-17F7-40F0-AAAD-DFA7B35A9D74}"/>
              </a:ext>
            </a:extLst>
          </p:cNvPr>
          <p:cNvSpPr/>
          <p:nvPr/>
        </p:nvSpPr>
        <p:spPr>
          <a:xfrm>
            <a:off x="197163" y="4682344"/>
            <a:ext cx="1665517" cy="670123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SARS-CoV-2-Infektion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5F39B8FE-102A-4FBC-8075-6AD3BFD5E62C}"/>
              </a:ext>
            </a:extLst>
          </p:cNvPr>
          <p:cNvSpPr/>
          <p:nvPr/>
        </p:nvSpPr>
        <p:spPr>
          <a:xfrm>
            <a:off x="4283969" y="4682344"/>
            <a:ext cx="1890052" cy="670121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8 Wochen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63FE112C-36CF-413F-B793-1744BA2C44DA}"/>
              </a:ext>
            </a:extLst>
          </p:cNvPr>
          <p:cNvSpPr/>
          <p:nvPr/>
        </p:nvSpPr>
        <p:spPr>
          <a:xfrm>
            <a:off x="6201005" y="4682344"/>
            <a:ext cx="2691475" cy="694898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12 Wochen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1BD0C182-1992-466F-B2C1-1737BFC9DD42}"/>
              </a:ext>
            </a:extLst>
          </p:cNvPr>
          <p:cNvSpPr/>
          <p:nvPr/>
        </p:nvSpPr>
        <p:spPr>
          <a:xfrm>
            <a:off x="1835696" y="4682345"/>
            <a:ext cx="2448274" cy="67012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4 Wochen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A1C9981E-3F6C-4B56-A752-2E95226C7700}"/>
              </a:ext>
            </a:extLst>
          </p:cNvPr>
          <p:cNvSpPr/>
          <p:nvPr/>
        </p:nvSpPr>
        <p:spPr>
          <a:xfrm>
            <a:off x="1808711" y="2051251"/>
            <a:ext cx="4365310" cy="26214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b="1" dirty="0">
                <a:solidFill>
                  <a:schemeClr val="tx1"/>
                </a:solidFill>
              </a:rPr>
              <a:t>fortwährend symptomatische COVID-19</a:t>
            </a:r>
          </a:p>
          <a:p>
            <a:r>
              <a:rPr lang="de-DE" dirty="0">
                <a:solidFill>
                  <a:schemeClr val="tx1"/>
                </a:solidFill>
              </a:rPr>
              <a:t>Symptome bestehen 4 bis 12Wochen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C04EAE6B-2575-4DD9-B4C0-B08A9C27A703}"/>
              </a:ext>
            </a:extLst>
          </p:cNvPr>
          <p:cNvSpPr/>
          <p:nvPr/>
        </p:nvSpPr>
        <p:spPr>
          <a:xfrm>
            <a:off x="197164" y="1750763"/>
            <a:ext cx="1611547" cy="29315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b="1" dirty="0">
                <a:solidFill>
                  <a:schemeClr val="tx1"/>
                </a:solidFill>
              </a:rPr>
              <a:t>akute</a:t>
            </a:r>
          </a:p>
          <a:p>
            <a:r>
              <a:rPr lang="de-DE" sz="2200" b="1" dirty="0">
                <a:solidFill>
                  <a:schemeClr val="tx1"/>
                </a:solidFill>
              </a:rPr>
              <a:t>COVID-19</a:t>
            </a:r>
          </a:p>
          <a:p>
            <a:r>
              <a:rPr lang="de-DE" dirty="0">
                <a:solidFill>
                  <a:schemeClr val="tx1"/>
                </a:solidFill>
              </a:rPr>
              <a:t>Symptome für bis zu 4 Wochen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C25EAE9D-0D19-4FFA-9DBE-1EF416D94CE5}"/>
              </a:ext>
            </a:extLst>
          </p:cNvPr>
          <p:cNvSpPr/>
          <p:nvPr/>
        </p:nvSpPr>
        <p:spPr>
          <a:xfrm>
            <a:off x="6174021" y="2348881"/>
            <a:ext cx="2718459" cy="23226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200" b="1" dirty="0">
                <a:solidFill>
                  <a:schemeClr val="tx1"/>
                </a:solidFill>
              </a:rPr>
              <a:t>post-COVID-19-Syndrom</a:t>
            </a:r>
          </a:p>
          <a:p>
            <a:r>
              <a:rPr lang="de-DE" dirty="0">
                <a:solidFill>
                  <a:schemeClr val="tx1"/>
                </a:solidFill>
              </a:rPr>
              <a:t>Symptome bestehen länger als 12 </a:t>
            </a:r>
            <a:r>
              <a:rPr lang="de-DE" dirty="0" err="1">
                <a:solidFill>
                  <a:schemeClr val="tx1"/>
                </a:solidFill>
              </a:rPr>
              <a:t>Wch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  <a:p>
            <a:r>
              <a:rPr lang="de-DE" dirty="0">
                <a:solidFill>
                  <a:schemeClr val="tx1"/>
                </a:solidFill>
              </a:rPr>
              <a:t>(nicht erklärbar durch andere Diagnosen)</a:t>
            </a:r>
          </a:p>
        </p:txBody>
      </p:sp>
    </p:spTree>
    <p:extLst>
      <p:ext uri="{BB962C8B-B14F-4D97-AF65-F5344CB8AC3E}">
        <p14:creationId xmlns:p14="http://schemas.microsoft.com/office/powerpoint/2010/main" val="3496134561"/>
      </p:ext>
    </p:extLst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DC66B-CE71-4176-B6DF-6CA626DE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Kardiovaskuläre Komplikationen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B51F7C-65D7-4A59-B065-409686CCF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60848"/>
            <a:ext cx="8507288" cy="4320480"/>
          </a:xfrm>
        </p:spPr>
        <p:txBody>
          <a:bodyPr>
            <a:noAutofit/>
          </a:bodyPr>
          <a:lstStyle/>
          <a:p>
            <a:r>
              <a:rPr lang="de-DE" sz="2400" dirty="0"/>
              <a:t>Insb. in den ersten 6 Monaten </a:t>
            </a:r>
            <a:br>
              <a:rPr lang="de-DE" sz="2400" dirty="0"/>
            </a:br>
            <a:r>
              <a:rPr lang="de-DE" sz="2400" dirty="0"/>
              <a:t>(venöse Thrombosen, ischämische Schlaganfälle, Myokardinfarkte, Lungenembolien, Herzinsuffizienz)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Assoziation der Inzidenz mit dem Schweregrad der Akuterkrankung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häufig genannte kardiologische Post-COVID-19-Symptome: 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Dyspnoe, insbesondere unter Belastung, evtl. Thoraxschmerzen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seltener Palpitationen</a:t>
            </a:r>
          </a:p>
        </p:txBody>
      </p:sp>
    </p:spTree>
    <p:extLst>
      <p:ext uri="{BB962C8B-B14F-4D97-AF65-F5344CB8AC3E}">
        <p14:creationId xmlns:p14="http://schemas.microsoft.com/office/powerpoint/2010/main" val="649439218"/>
      </p:ext>
    </p:extLst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1644F1-B7F7-4981-A90B-FEC8B3A3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Abklärung kardiovaskulärer Komplikationen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6A9B09-C959-4F08-81B4-8D9233D81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5475" indent="-625475"/>
            <a:r>
              <a:rPr lang="de-DE" sz="2400" b="0" i="0" u="none" strike="noStrike" baseline="0" dirty="0">
                <a:solidFill>
                  <a:srgbClr val="000000"/>
                </a:solidFill>
              </a:rPr>
              <a:t>Nachuntersuchung nach ca. 6-12 Wochen</a:t>
            </a:r>
            <a:br>
              <a:rPr lang="de-DE" sz="2400" b="0" i="0" u="none" strike="noStrike" baseline="0" dirty="0">
                <a:solidFill>
                  <a:srgbClr val="000000"/>
                </a:solidFill>
              </a:rPr>
            </a:br>
            <a:r>
              <a:rPr lang="de-DE" sz="2400" b="0" i="0" u="none" strike="noStrike" baseline="0" dirty="0">
                <a:solidFill>
                  <a:srgbClr val="000000"/>
                </a:solidFill>
              </a:rPr>
              <a:t>(klinisch, EKG, Echokardiographie, NT-pro-BNP, Troponin)</a:t>
            </a:r>
          </a:p>
          <a:p>
            <a:pPr marL="625475" indent="-625475"/>
            <a:r>
              <a:rPr lang="de-DE" sz="2400" dirty="0">
                <a:solidFill>
                  <a:srgbClr val="000000"/>
                </a:solidFill>
              </a:rPr>
              <a:t>b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ei persistierenden Symptomen (z.B. Atemnot unter Belastung, Thoraxschmerzen, Abgeschlagenheit und belastungsinduzierten Tachykardien): </a:t>
            </a:r>
            <a:br>
              <a:rPr lang="de-DE" sz="2400" b="0" i="0" u="none" strike="noStrike" baseline="0" dirty="0">
                <a:solidFill>
                  <a:srgbClr val="000000"/>
                </a:solidFill>
              </a:rPr>
            </a:br>
            <a:r>
              <a:rPr lang="de-DE" sz="2400" b="0" i="0" u="none" strike="noStrike" baseline="0" dirty="0">
                <a:solidFill>
                  <a:srgbClr val="000000"/>
                </a:solidFill>
              </a:rPr>
              <a:t>pneumologische Abklärung, Echokardiographie, Belastungs-</a:t>
            </a:r>
            <a:r>
              <a:rPr lang="de-DE" sz="2400" b="0" i="0" u="none" strike="noStrike" baseline="0" dirty="0"/>
              <a:t>EKG</a:t>
            </a:r>
          </a:p>
          <a:p>
            <a:pPr marL="625475" indent="-625475"/>
            <a:r>
              <a:rPr lang="de-DE" sz="2400" dirty="0"/>
              <a:t>ggf. w</a:t>
            </a:r>
            <a:r>
              <a:rPr lang="de-DE" sz="2400" b="0" i="0" u="none" strike="noStrike" baseline="0" dirty="0"/>
              <a:t>eitere bildgebende Diagnostik</a:t>
            </a:r>
            <a:endParaRPr lang="de-DE" sz="2400" b="0" i="0" u="none" strike="noStrike" baseline="0" dirty="0">
              <a:solidFill>
                <a:srgbClr val="00000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5922122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015F0-748C-405F-AFC2-8D9C792A1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Hochleistungssportler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2624A5-29CF-4E0F-9B7D-64894FE24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80752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600" b="0" i="0" u="none" strike="noStrike" baseline="0" dirty="0">
                <a:solidFill>
                  <a:srgbClr val="000000"/>
                </a:solidFill>
              </a:rPr>
              <a:t>mit kardiovaskulären Komplikationen während der </a:t>
            </a:r>
            <a:br>
              <a:rPr lang="de-DE" sz="2600" b="0" i="0" u="none" strike="noStrike" baseline="0" dirty="0">
                <a:solidFill>
                  <a:srgbClr val="000000"/>
                </a:solidFill>
              </a:rPr>
            </a:br>
            <a:r>
              <a:rPr lang="de-DE" sz="2600" b="0" i="0" u="none" strike="noStrike" baseline="0" dirty="0">
                <a:solidFill>
                  <a:srgbClr val="000000"/>
                </a:solidFill>
              </a:rPr>
              <a:t>COVID-19-Akutphase</a:t>
            </a:r>
          </a:p>
          <a:p>
            <a:pPr marL="0" indent="0">
              <a:buNone/>
            </a:pPr>
            <a:endParaRPr lang="de-DE" sz="26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600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Vor Wiederaufnahme kompetitiver sportlicher Aktivitäten:</a:t>
            </a:r>
            <a:endParaRPr lang="de-DE" sz="2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de-DE" sz="2600" b="0" i="0" u="none" strike="noStrike" baseline="0" dirty="0">
                <a:solidFill>
                  <a:srgbClr val="000000"/>
                </a:solidFill>
              </a:rPr>
              <a:t>kardiale MRT-Untersuchung</a:t>
            </a:r>
          </a:p>
          <a:p>
            <a:r>
              <a:rPr lang="de-DE" sz="2600" b="0" i="0" u="none" strike="noStrike" baseline="0" dirty="0">
                <a:solidFill>
                  <a:srgbClr val="000000"/>
                </a:solidFill>
              </a:rPr>
              <a:t>Nachweis der kompletten Auflösung inflammatorischer Prozesse im Myokard </a:t>
            </a:r>
          </a:p>
        </p:txBody>
      </p:sp>
    </p:spTree>
    <p:extLst>
      <p:ext uri="{BB962C8B-B14F-4D97-AF65-F5344CB8AC3E}">
        <p14:creationId xmlns:p14="http://schemas.microsoft.com/office/powerpoint/2010/main" val="3788187576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4FBDE-D50A-446A-9C66-BB6486FF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Indikationen für ein Kardio-MRT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DDDE4B-AA29-4C1E-9F46-AECADB779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b="0" i="0" u="none" strike="noStrike" baseline="0" dirty="0">
                <a:solidFill>
                  <a:srgbClr val="000000"/>
                </a:solidFill>
              </a:rPr>
              <a:t>derzeit </a:t>
            </a:r>
            <a:r>
              <a:rPr lang="de-DE" sz="2000" b="1" i="0" u="none" strike="noStrike" baseline="0" dirty="0">
                <a:solidFill>
                  <a:srgbClr val="000000"/>
                </a:solidFill>
              </a:rPr>
              <a:t>keine 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Empfehlung für die routinemäßige Durchführung eines kardialen MRT in der Post-COVID-19-Phase</a:t>
            </a:r>
          </a:p>
          <a:p>
            <a:r>
              <a:rPr lang="de-DE" sz="2000" b="1" i="0" u="none" strike="noStrike" baseline="0" dirty="0">
                <a:solidFill>
                  <a:srgbClr val="000000"/>
                </a:solidFill>
              </a:rPr>
              <a:t>Empfehlung für 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Patienten 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b="0" i="0" u="none" strike="noStrike" baseline="0" dirty="0">
                <a:solidFill>
                  <a:srgbClr val="000000"/>
                </a:solidFill>
              </a:rPr>
              <a:t>mit durchgemachten kardiovaskulären Komplikationen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b="0" i="0" u="none" strike="noStrike" baseline="0" dirty="0">
                <a:solidFill>
                  <a:srgbClr val="000000"/>
                </a:solidFill>
              </a:rPr>
              <a:t>bei Patienten mit pathologischen Befunden in der Echokardiographie bei entsprechender klinischer Symptomatik </a:t>
            </a:r>
          </a:p>
          <a:p>
            <a:r>
              <a:rPr lang="de-DE" sz="2000" b="0" i="0" u="none" strike="noStrike" baseline="0" dirty="0">
                <a:solidFill>
                  <a:srgbClr val="000000"/>
                </a:solidFill>
              </a:rPr>
              <a:t>Durchführung einer </a:t>
            </a:r>
            <a:r>
              <a:rPr lang="de-DE" sz="2000" b="1" i="0" u="none" strike="noStrike" baseline="0" dirty="0">
                <a:solidFill>
                  <a:srgbClr val="000000"/>
                </a:solidFill>
              </a:rPr>
              <a:t>CT-Angiographie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(pulmonal und koronar):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rgbClr val="000000"/>
                </a:solidFill>
              </a:rPr>
              <a:t>bei Patienten mit thorakalen Schmerzen und/oder 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rgbClr val="000000"/>
                </a:solidFill>
              </a:rPr>
              <a:t>Abgeschlagenheit oder 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rgbClr val="000000"/>
                </a:solidFill>
              </a:rPr>
              <a:t>Dyspnoe unter Belastung und </a:t>
            </a:r>
          </a:p>
          <a:p>
            <a:pPr marL="806450" indent="-446088">
              <a:buFont typeface="Wingdings" panose="05000000000000000000" pitchFamily="2" charset="2"/>
              <a:buChar char="Ø"/>
            </a:pPr>
            <a:r>
              <a:rPr lang="de-DE" sz="2000" dirty="0">
                <a:solidFill>
                  <a:srgbClr val="000000"/>
                </a:solidFill>
              </a:rPr>
              <a:t>pathologischen Befunden im Belastungs-EKG im Einzelfall</a:t>
            </a:r>
          </a:p>
        </p:txBody>
      </p:sp>
    </p:spTree>
    <p:extLst>
      <p:ext uri="{BB962C8B-B14F-4D97-AF65-F5344CB8AC3E}">
        <p14:creationId xmlns:p14="http://schemas.microsoft.com/office/powerpoint/2010/main" val="2371017594"/>
      </p:ext>
    </p:extLst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240C2-70F0-4905-8935-CEEE8930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Neurologische Aspekte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72D3CD-BC5A-4259-B675-51F77DA70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de-DE" sz="2000" dirty="0"/>
              <a:t>Fatigue, Konzentrations- und Gedächtnisstörungen, Kopf- und Muskelschmerzen, Geruchs- und Geschmacksstörungen, autonome Dysregulationen</a:t>
            </a:r>
          </a:p>
          <a:p>
            <a:r>
              <a:rPr lang="de-DE" sz="2000" b="0" i="0" u="none" strike="noStrike" baseline="0" dirty="0">
                <a:solidFill>
                  <a:srgbClr val="000000"/>
                </a:solidFill>
              </a:rPr>
              <a:t>weiterführende spezialärztliche Abklärung, wenn </a:t>
            </a:r>
          </a:p>
          <a:p>
            <a:pPr marL="896938" indent="-536575">
              <a:buFont typeface="Wingdings" panose="05000000000000000000" pitchFamily="2" charset="2"/>
              <a:buChar char="Ø"/>
            </a:pPr>
            <a:r>
              <a:rPr lang="de-DE" sz="2000" b="0" i="0" u="none" strike="noStrike" baseline="0" dirty="0">
                <a:solidFill>
                  <a:srgbClr val="000000"/>
                </a:solidFill>
              </a:rPr>
              <a:t>neurologische Herdzeichen, epileptische Anfälle oder eine Verwirrtheit (Delir) auftreten </a:t>
            </a:r>
          </a:p>
          <a:p>
            <a:pPr marL="896938" indent="-536575">
              <a:buFont typeface="Wingdings" panose="05000000000000000000" pitchFamily="2" charset="2"/>
              <a:buChar char="Ø"/>
            </a:pPr>
            <a:r>
              <a:rPr lang="de-DE" sz="2000" b="0" i="0" u="none" strike="noStrike" baseline="0" dirty="0">
                <a:solidFill>
                  <a:srgbClr val="000000"/>
                </a:solidFill>
              </a:rPr>
              <a:t>Riech- und </a:t>
            </a:r>
            <a:r>
              <a:rPr lang="de-DE" sz="2000" b="0" i="0" u="none" strike="noStrike" baseline="0" dirty="0" err="1">
                <a:solidFill>
                  <a:srgbClr val="000000"/>
                </a:solidFill>
              </a:rPr>
              <a:t>Schmeckstörungen</a:t>
            </a:r>
            <a:r>
              <a:rPr lang="de-DE" sz="2000" b="0" i="0" u="none" strike="noStrike" baseline="0" dirty="0">
                <a:solidFill>
                  <a:srgbClr val="000000"/>
                </a:solidFill>
              </a:rPr>
              <a:t> oder kognitive Einschränkungen länger als 3 Monate anhalten </a:t>
            </a:r>
          </a:p>
          <a:p>
            <a:r>
              <a:rPr lang="de-DE" sz="2000" b="0" i="0" u="none" strike="noStrike" baseline="0" dirty="0">
                <a:solidFill>
                  <a:srgbClr val="000000"/>
                </a:solidFill>
              </a:rPr>
              <a:t>Thromboseprophylaxe bei vorliegenden Risikofaktoren</a:t>
            </a:r>
          </a:p>
          <a:p>
            <a:r>
              <a:rPr lang="de-DE" sz="2000" b="0" i="0" u="none" strike="noStrike" baseline="0" dirty="0">
                <a:solidFill>
                  <a:srgbClr val="000000"/>
                </a:solidFill>
              </a:rPr>
              <a:t>Gabe von intravenösen Immunglobulinen, Kortikoiden oder Plasmapherese bei Hinweisen auf eine autoimmune neurologische Manifestation mit Autoantikörpernachweis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1674212"/>
      </p:ext>
    </p:extLst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FBB7F-3E4B-4414-B124-CDDABD6CC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Psychische Aspekte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2CAF17-5E71-4F62-AE06-ECF63D011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/>
          </a:bodyPr>
          <a:lstStyle/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Abgrenzung von somatischen Ursachen </a:t>
            </a:r>
          </a:p>
          <a:p>
            <a:r>
              <a:rPr lang="de-DE" sz="2200" dirty="0">
                <a:solidFill>
                  <a:srgbClr val="000000"/>
                </a:solidFill>
              </a:rPr>
              <a:t>t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herapeutische Gespräche gemäß den üblichen Kriterien der haus- bzw. kinder- und jugend-ärztlichen Behandlung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Bei ausgeprägter Symptomatik, ausbleibender Besserung über einen Zeitraum von mehreren Wochen oder erheblichen ungünstigen psychosozialen Einflussfaktoren:</a:t>
            </a:r>
          </a:p>
          <a:p>
            <a:pPr lvl="1" indent="-382588">
              <a:buFont typeface="Wingdings" panose="05000000000000000000" pitchFamily="2" charset="2"/>
              <a:buChar char="Ø"/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spezialisierte psychosomatische oder psychiatrische Mitbehandlung</a:t>
            </a:r>
          </a:p>
          <a:p>
            <a:pPr lvl="1" indent="-382588">
              <a:buFont typeface="Wingdings" panose="05000000000000000000" pitchFamily="2" charset="2"/>
              <a:buChar char="Ø"/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Maßnahmen wie Ergo- oder Entspannungstherapie</a:t>
            </a:r>
          </a:p>
          <a:p>
            <a:pPr lvl="1" indent="-382588">
              <a:buFont typeface="Wingdings" panose="05000000000000000000" pitchFamily="2" charset="2"/>
              <a:buChar char="Ø"/>
            </a:pPr>
            <a:r>
              <a:rPr lang="de-DE" sz="2200" b="0" i="0" u="none" strike="noStrike" baseline="0" dirty="0">
                <a:solidFill>
                  <a:srgbClr val="000000"/>
                </a:solidFill>
              </a:rPr>
              <a:t>psychosomatische Rehabilitation</a:t>
            </a:r>
          </a:p>
        </p:txBody>
      </p:sp>
    </p:spTree>
    <p:extLst>
      <p:ext uri="{BB962C8B-B14F-4D97-AF65-F5344CB8AC3E}">
        <p14:creationId xmlns:p14="http://schemas.microsoft.com/office/powerpoint/2010/main" val="3168367593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AE3DB-4EFD-4E55-8786-AA80A1890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Schmerzen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3725806-4747-4343-B9A7-11DF72B19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206084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häufiges nach COVID-19.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meist Besserung innerhalb von zwei bis sechs Monaten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primärärztliche multimodale und symptomorientierte Diagnostik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200" dirty="0"/>
              <a:t>Therapie nach WHO-Stufenschema</a:t>
            </a:r>
          </a:p>
          <a:p>
            <a:pPr marL="806450" lvl="1" indent="-44608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00" dirty="0"/>
              <a:t>Leitlinie zu Opioiden bei nicht-tumorbedingten Schmerzen beachten</a:t>
            </a:r>
          </a:p>
          <a:p>
            <a:pPr marL="806450" lvl="1" indent="-44608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00" dirty="0"/>
              <a:t>potentiell abhängig machende Substanzen vermeiden</a:t>
            </a:r>
          </a:p>
          <a:p>
            <a:pPr marL="806450" lvl="1" indent="-446088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200" dirty="0"/>
              <a:t>die physikalische und die psychosomatische Behandlung der Schmerzen nutzen</a:t>
            </a:r>
          </a:p>
        </p:txBody>
      </p:sp>
    </p:spTree>
    <p:extLst>
      <p:ext uri="{BB962C8B-B14F-4D97-AF65-F5344CB8AC3E}">
        <p14:creationId xmlns:p14="http://schemas.microsoft.com/office/powerpoint/2010/main" val="808191356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BB0EA-3078-49CB-A0EB-A01891CB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Pädiatrische Aspekte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2B9E59-FA99-48C2-A301-FC04731CB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1772816"/>
            <a:ext cx="8229600" cy="5016820"/>
          </a:xfrm>
        </p:spPr>
        <p:txBody>
          <a:bodyPr>
            <a:noAutofit/>
          </a:bodyPr>
          <a:lstStyle/>
          <a:p>
            <a:r>
              <a:rPr lang="de-DE" sz="2200" dirty="0">
                <a:solidFill>
                  <a:srgbClr val="000011"/>
                </a:solidFill>
              </a:rPr>
              <a:t>Die meisten </a:t>
            </a:r>
            <a:r>
              <a:rPr lang="de-DE" sz="2200" b="0" i="0" u="none" strike="noStrike" baseline="0" dirty="0">
                <a:solidFill>
                  <a:srgbClr val="000011"/>
                </a:solidFill>
              </a:rPr>
              <a:t>Kinder sind wenig bis asymptomatisch. </a:t>
            </a:r>
          </a:p>
          <a:p>
            <a:r>
              <a:rPr lang="de-DE" sz="2200" b="0" i="0" u="none" strike="noStrike" baseline="0" dirty="0">
                <a:solidFill>
                  <a:srgbClr val="000011"/>
                </a:solidFill>
              </a:rPr>
              <a:t>schwere Verläufe, entzündliches Multisystem-Syndrom oder postvirale Entzündungsreaktion (MIS-C, PIMS-TS, Kawasaki-like-Syndrom) kommen vor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zurzeit keine evaluierten Therapieempfehlungen </a:t>
            </a:r>
            <a:r>
              <a:rPr lang="de-DE" sz="2200" i="0" u="none" strike="noStrike" baseline="0" dirty="0">
                <a:solidFill>
                  <a:srgbClr val="000000"/>
                </a:solidFill>
              </a:rPr>
              <a:t>für 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Post-COVID/Long-COVID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Beschwerdeorientierte Therapie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kurzfristige Evaluation der Wirksamkeit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Behandlung des PIMS als Folge der COVID19-Erkrankung nach 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Konsensusempfehlung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:</a:t>
            </a:r>
            <a:br>
              <a:rPr lang="de-DE" sz="2200" b="0" i="0" u="none" strike="noStrike" baseline="0" dirty="0">
                <a:solidFill>
                  <a:srgbClr val="000000"/>
                </a:solidFill>
              </a:rPr>
            </a:br>
            <a:r>
              <a:rPr lang="en-US" sz="2200" b="0" i="0" u="none" strike="noStrike" baseline="0" dirty="0">
                <a:solidFill>
                  <a:srgbClr val="000000"/>
                </a:solidFill>
              </a:rPr>
              <a:t>The Lancet Child &amp; Adolescent Health 2021; 5: 133-141. DOI: </a:t>
            </a:r>
            <a:r>
              <a:rPr lang="en-US" sz="2200" b="0" i="0" u="none" strike="noStrike" baseline="0" dirty="0">
                <a:solidFill>
                  <a:srgbClr val="0462C1"/>
                </a:solidFill>
                <a:hlinkClick r:id="rId2"/>
              </a:rPr>
              <a:t>https://doi.org/10.1016/S2352-4642(20)30304-7</a:t>
            </a:r>
            <a:r>
              <a:rPr lang="en-US" sz="2200" b="0" i="0" u="none" strike="noStrike" baseline="0" dirty="0">
                <a:solidFill>
                  <a:srgbClr val="0462C1"/>
                </a:solidFill>
              </a:rPr>
              <a:t> </a:t>
            </a:r>
          </a:p>
          <a:p>
            <a:endParaRPr lang="de-DE" sz="22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3236753614"/>
      </p:ext>
    </p:extLst>
  </p:cSld>
  <p:clrMapOvr>
    <a:masterClrMapping/>
  </p:clrMapOvr>
  <p:transition spd="slow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E7BED-FB6E-4169-8D9B-5F107A3DA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Pneumologische Aspekte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7EE767-DA9D-4F02-9F66-0DC055DC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unterschiedliche Ausprägung der Symptome (klinisch asymptomatische, leichte bis schwere Erkrankung mit Hospitalisierung und Todesfällen) </a:t>
            </a:r>
          </a:p>
          <a:p>
            <a:r>
              <a:rPr lang="de-DE" sz="2800" dirty="0"/>
              <a:t>Die meisten Patienten erholen sich nach der Erkrankung unabhängig vom Schweregrad.</a:t>
            </a:r>
          </a:p>
          <a:p>
            <a:r>
              <a:rPr lang="de-DE" sz="2800" dirty="0"/>
              <a:t>10-15 % der Patienten bleibt nach akuter Erkrankungsphase symptomatisch.</a:t>
            </a:r>
          </a:p>
        </p:txBody>
      </p:sp>
    </p:spTree>
    <p:extLst>
      <p:ext uri="{BB962C8B-B14F-4D97-AF65-F5344CB8AC3E}">
        <p14:creationId xmlns:p14="http://schemas.microsoft.com/office/powerpoint/2010/main" val="3445809739"/>
      </p:ext>
    </p:extLst>
  </p:cSld>
  <p:clrMapOvr>
    <a:masterClrMapping/>
  </p:clrMapOvr>
  <p:transition spd="slow">
    <p:wheel spokes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135D35-64ED-495E-9090-C92771A1A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Pulmonale Beschwerden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519D31-ECAC-49CA-A2FD-26B0BBB72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de-DE" sz="2400" b="1" dirty="0"/>
              <a:t>Husten oder Luftnot</a:t>
            </a:r>
            <a:r>
              <a:rPr lang="de-DE" sz="2400" dirty="0"/>
              <a:t>: multifaktoriell, nicht zwingend mit abnormaler Bildgebung oder Lungenfunktion assoziiert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de-DE" sz="2400" dirty="0">
                <a:solidFill>
                  <a:srgbClr val="000000"/>
                </a:solidFill>
              </a:rPr>
              <a:t>h</a:t>
            </a:r>
            <a:r>
              <a:rPr lang="de-DE" sz="2400" i="0" u="none" strike="noStrike" baseline="0" dirty="0">
                <a:solidFill>
                  <a:srgbClr val="000000"/>
                </a:solidFill>
              </a:rPr>
              <a:t>äufig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Dyspnoe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und unspezifische thorakale Beschwerden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de-DE" sz="2400" dirty="0">
                <a:solidFill>
                  <a:srgbClr val="000000"/>
                </a:solidFill>
              </a:rPr>
              <a:t>Bei Persistenz (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3 bis 6 Monate): </a:t>
            </a:r>
            <a:br>
              <a:rPr lang="de-DE" sz="2400" b="0" i="0" u="none" strike="noStrike" baseline="0" dirty="0">
                <a:solidFill>
                  <a:srgbClr val="000000"/>
                </a:solidFill>
              </a:rPr>
            </a:br>
            <a:r>
              <a:rPr lang="de-DE" sz="2400" b="0" i="0" u="none" strike="noStrike" baseline="0" dirty="0">
                <a:solidFill>
                  <a:srgbClr val="000000"/>
                </a:solidFill>
              </a:rPr>
              <a:t>Abklärung mittels Funktionstests </a:t>
            </a:r>
          </a:p>
          <a:p>
            <a:pPr marL="896938" indent="-53816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in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Ruhe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(insbesondere Diffusionskapazität, Blutgasanalyse) und </a:t>
            </a:r>
          </a:p>
          <a:p>
            <a:pPr marL="896938" indent="-53816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unter </a:t>
            </a:r>
            <a:r>
              <a:rPr lang="de-DE" sz="2400" b="1" i="0" u="none" strike="noStrike" baseline="0" dirty="0">
                <a:solidFill>
                  <a:srgbClr val="000000"/>
                </a:solidFill>
              </a:rPr>
              <a:t>Belastung 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(6-Minuten-Gehtest, Spiroergometrie) sowie </a:t>
            </a:r>
          </a:p>
          <a:p>
            <a:pPr marL="896938" indent="-53816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ggf. weitere (zum Beispiel kardiale) Diagnostik</a:t>
            </a:r>
          </a:p>
          <a:p>
            <a:pPr marL="896938" indent="-538163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ggf. entsprechende Bildgebung (und 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Pleurasonographie</a:t>
            </a:r>
            <a:r>
              <a:rPr lang="de-DE" sz="2400" dirty="0">
                <a:solidFill>
                  <a:srgbClr val="000000"/>
                </a:solidFill>
              </a:rPr>
              <a:t>)</a:t>
            </a:r>
            <a:endParaRPr lang="de-DE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0489651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A2877-0AB3-4539-9825-0406C23B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e-DE" sz="3200" dirty="0"/>
              <a:t>Post-/Long-COVID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9EE4B3-7460-4C60-AFDB-92604A1BA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dirty="0"/>
              <a:t>erfordert eine interdisziplinäre Herangehensweise.</a:t>
            </a:r>
            <a:endParaRPr lang="de-DE" sz="2300" b="0" i="0" u="none" strike="noStrike" baseline="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b="0" i="0" u="none" strike="noStrike" baseline="0" dirty="0">
                <a:solidFill>
                  <a:srgbClr val="000000"/>
                </a:solidFill>
              </a:rPr>
              <a:t>kann durch Laborwerte nicht diagnostiziert bzw. objektiviert werden.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dirty="0">
                <a:solidFill>
                  <a:srgbClr val="000000"/>
                </a:solidFill>
              </a:rPr>
              <a:t>e</a:t>
            </a:r>
            <a:r>
              <a:rPr lang="de-DE" sz="2300" b="0" i="0" u="none" strike="noStrike" baseline="0" dirty="0">
                <a:solidFill>
                  <a:srgbClr val="000000"/>
                </a:solidFill>
              </a:rPr>
              <a:t>rfordert eine weiterführende spezialärztliche Abklärung, wenn Einschränkungen länger als 3 Monate persistieren.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b="0" i="0" u="none" strike="noStrike" baseline="0" dirty="0">
                <a:solidFill>
                  <a:srgbClr val="000000"/>
                </a:solidFill>
              </a:rPr>
              <a:t>andere Differentialdiagnosen sind auszuschließen.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b="0" i="0" u="none" strike="noStrike" baseline="0" dirty="0">
                <a:solidFill>
                  <a:srgbClr val="000000"/>
                </a:solidFill>
              </a:rPr>
              <a:t>Patienten mit schwerer Lungenbeteiligung können (nahezu-) komplett rekonvaleszieren. Bei anhaltender Symptomatik: pneumologische Diagnostik nach 3 Monaten.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de-DE" sz="2300" b="0" i="0" u="none" strike="noStrike" baseline="0" dirty="0">
                <a:solidFill>
                  <a:srgbClr val="000000"/>
                </a:solidFill>
              </a:rPr>
              <a:t>Die Effektivität einer Vakzinierung bei Patienten mit Post-COVID ist nicht gesichert. </a:t>
            </a:r>
            <a:endParaRPr lang="de-DE" sz="23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9695138"/>
      </p:ext>
    </p:extLst>
  </p:cSld>
  <p:clrMapOvr>
    <a:masterClrMapping/>
  </p:clrMapOvr>
  <p:transition spd="slow">
    <p:wheel spokes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ABBD7B-4709-4D01-BFE1-877F5C037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Schlafmedizinische Störungen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AF245E-6536-4628-8B4F-FE0FDC43C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 indent="-538163">
              <a:tabLst>
                <a:tab pos="444500" algn="l"/>
              </a:tabLst>
            </a:pPr>
            <a:r>
              <a:rPr lang="de-DE" sz="2400" dirty="0"/>
              <a:t>Ein-, Durchschlaf-, Konzentrationsstörung</a:t>
            </a:r>
          </a:p>
          <a:p>
            <a:pPr marL="538163" indent="-538163">
              <a:tabLst>
                <a:tab pos="444500" algn="l"/>
              </a:tabLst>
            </a:pPr>
            <a:r>
              <a:rPr lang="de-DE" sz="2400" dirty="0"/>
              <a:t>bei schweren COVID19-Verläufen: </a:t>
            </a:r>
            <a:br>
              <a:rPr lang="de-DE" sz="2400" dirty="0"/>
            </a:br>
            <a:r>
              <a:rPr lang="de-DE" sz="2400" dirty="0"/>
              <a:t>nicht erholsamer Schlaf, Müdigkeit, Ängstlichkeit, depressive Beschwerden</a:t>
            </a:r>
          </a:p>
          <a:p>
            <a:pPr marL="538163" indent="-538163">
              <a:tabLst>
                <a:tab pos="444500" algn="l"/>
              </a:tabLst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schlafmedizinischen Diagnostik (je nach Ausprägung)</a:t>
            </a:r>
          </a:p>
          <a:p>
            <a:pPr marL="982663" lvl="1" indent="-4445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Screening-Polygraphie (PG) erwägen</a:t>
            </a:r>
          </a:p>
          <a:p>
            <a:pPr marL="982663" lvl="1" indent="-444500">
              <a:buFont typeface="Wingdings" panose="05000000000000000000" pitchFamily="2" charset="2"/>
              <a:buChar char="Ø"/>
              <a:tabLst>
                <a:tab pos="982663" algn="l"/>
              </a:tabLst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ggf. (Video-) Polysomnographie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761714213"/>
      </p:ext>
    </p:extLst>
  </p:cSld>
  <p:clrMapOvr>
    <a:masterClrMapping/>
  </p:clrMapOvr>
  <p:transition spd="slow">
    <p:wheel spokes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76566-51FF-498C-AFB8-43F6AED0F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Husten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7E082A-9AAC-4A42-A7C1-8C126974B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 indent="-538163"/>
            <a:r>
              <a:rPr lang="de-DE" sz="2400" dirty="0"/>
              <a:t>post-akut häufig</a:t>
            </a:r>
          </a:p>
          <a:p>
            <a:pPr marL="538163" indent="-538163"/>
            <a:r>
              <a:rPr lang="de-DE" sz="2400" dirty="0"/>
              <a:t>weiterführende Abklärung laut Hustenleitlinie bei Persistenz</a:t>
            </a:r>
          </a:p>
          <a:p>
            <a:pPr marL="538163" indent="-538163"/>
            <a:r>
              <a:rPr lang="de-DE" sz="2400" dirty="0"/>
              <a:t>Lungenfunktion mit </a:t>
            </a:r>
            <a:r>
              <a:rPr lang="de-DE" sz="2400" dirty="0" err="1"/>
              <a:t>Bronchospasmolyse</a:t>
            </a:r>
            <a:endParaRPr lang="de-DE" sz="2400" dirty="0"/>
          </a:p>
          <a:p>
            <a:pPr marL="538163" indent="-538163"/>
            <a:r>
              <a:rPr lang="de-DE" sz="2400" dirty="0"/>
              <a:t>unspezifischer Provokationstest </a:t>
            </a:r>
          </a:p>
          <a:p>
            <a:pPr marL="538163" indent="-538163"/>
            <a:r>
              <a:rPr lang="de-DE" sz="2400" b="0" i="0" u="none" strike="noStrike" baseline="0" dirty="0">
                <a:solidFill>
                  <a:srgbClr val="000000"/>
                </a:solidFill>
              </a:rPr>
              <a:t>symptomorientierte, möglichst leitlinienadaptierte Therapie</a:t>
            </a:r>
          </a:p>
          <a:p>
            <a:pPr marL="538163" indent="-538163"/>
            <a:r>
              <a:rPr lang="de-DE" sz="2400" b="0" i="0" u="none" strike="noStrike" baseline="0" dirty="0">
                <a:solidFill>
                  <a:srgbClr val="000000"/>
                </a:solidFill>
              </a:rPr>
              <a:t>unterstützende Atem- und Physiotherapie kann hilfreich sein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758205441"/>
      </p:ext>
    </p:extLst>
  </p:cSld>
  <p:clrMapOvr>
    <a:masterClrMapping/>
  </p:clrMapOvr>
  <p:transition spd="slow">
    <p:wheel spokes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A28C1-DC76-4986-AA4D-19922DD1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(Ruhe </a:t>
            </a:r>
            <a:r>
              <a:rPr lang="de-DE"/>
              <a:t>–/Belastungs-</a:t>
            </a:r>
            <a:r>
              <a:rPr lang="de-DE" dirty="0"/>
              <a:t>)Dyspnoe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70DA8D-E1AC-4CF6-A7E1-137D8D1B2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de-DE" dirty="0"/>
              <a:t>Bei stark beeinträchtigenden Symptomen:</a:t>
            </a:r>
            <a:br>
              <a:rPr lang="de-DE" dirty="0"/>
            </a:br>
            <a:r>
              <a:rPr lang="de-DE" dirty="0"/>
              <a:t>Erweiterung der Basisdiagnostik:</a:t>
            </a:r>
            <a:br>
              <a:rPr lang="de-DE" dirty="0"/>
            </a:br>
            <a:r>
              <a:rPr lang="de-DE" dirty="0"/>
              <a:t>Labor, Lungenfunktionsanalyse, SpO</a:t>
            </a:r>
            <a:r>
              <a:rPr lang="de-DE" baseline="-25000" dirty="0"/>
              <a:t>2</a:t>
            </a:r>
            <a:r>
              <a:rPr lang="de-DE" dirty="0"/>
              <a:t>, D-Dimere, EKG, evtl. Röntgenthorax. </a:t>
            </a:r>
          </a:p>
          <a:p>
            <a:pPr>
              <a:lnSpc>
                <a:spcPct val="120000"/>
              </a:lnSpc>
            </a:pPr>
            <a:r>
              <a:rPr lang="de-DE" dirty="0"/>
              <a:t>Wenn unauffällig: Wiedervorstellung. </a:t>
            </a:r>
          </a:p>
          <a:p>
            <a:pPr>
              <a:lnSpc>
                <a:spcPct val="120000"/>
              </a:lnSpc>
            </a:pPr>
            <a:r>
              <a:rPr lang="de-DE" dirty="0"/>
              <a:t>Bei akuter Verschlechterung der Symptomatik, auffälliger O</a:t>
            </a:r>
            <a:r>
              <a:rPr lang="de-DE" baseline="-25000" dirty="0"/>
              <a:t>2</a:t>
            </a:r>
            <a:r>
              <a:rPr lang="de-DE" dirty="0"/>
              <a:t>-Sättigung, pathologischem Auskultationsbefund oder Hinweisen für thromboembolische Ereignisse</a:t>
            </a:r>
            <a:br>
              <a:rPr lang="de-DE" dirty="0"/>
            </a:br>
            <a:r>
              <a:rPr lang="de-DE" dirty="0"/>
              <a:t>weiterführende Diagnostik erwägen</a:t>
            </a:r>
          </a:p>
        </p:txBody>
      </p:sp>
    </p:spTree>
    <p:extLst>
      <p:ext uri="{BB962C8B-B14F-4D97-AF65-F5344CB8AC3E}">
        <p14:creationId xmlns:p14="http://schemas.microsoft.com/office/powerpoint/2010/main" val="1609010510"/>
      </p:ext>
    </p:extLst>
  </p:cSld>
  <p:clrMapOvr>
    <a:masterClrMapping/>
  </p:clrMapOvr>
  <p:transition spd="slow">
    <p:wheel spokes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FF459-94D7-4BBE-90C8-549E8A55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Bei Dyspnoe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BE1137-D31E-4E07-B02C-ADD7B2E97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656" y="2030400"/>
            <a:ext cx="72111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0000"/>
                </a:solidFill>
              </a:rPr>
              <a:t>nach COVID-Erkrankung: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Lungenfunktion und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Messung der Diffusionskapazität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ggf. konventionelle Röntgenuntersuchung</a:t>
            </a:r>
          </a:p>
          <a:p>
            <a:pPr marL="0" indent="0">
              <a:buNone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de-DE" sz="2400" b="0" i="0" u="none" strike="noStrike" baseline="0" dirty="0">
                <a:solidFill>
                  <a:srgbClr val="0070C0"/>
                </a:solidFill>
              </a:rPr>
              <a:t>Thorax-CT bei auffälligen Befunden!</a:t>
            </a:r>
          </a:p>
        </p:txBody>
      </p:sp>
    </p:spTree>
    <p:extLst>
      <p:ext uri="{BB962C8B-B14F-4D97-AF65-F5344CB8AC3E}">
        <p14:creationId xmlns:p14="http://schemas.microsoft.com/office/powerpoint/2010/main" val="3878442921"/>
      </p:ext>
    </p:extLst>
  </p:cSld>
  <p:clrMapOvr>
    <a:masterClrMapping/>
  </p:clrMapOvr>
  <p:transition spd="slow">
    <p:wheel spokes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9F282-546E-4AEC-BE91-A6FF76ED3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Radiologische Lungenresiduen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38C6B4-137D-4CBB-BDCF-ECCA68D6F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300" i="0" u="none" strike="noStrike" baseline="0" dirty="0">
                <a:solidFill>
                  <a:srgbClr val="000000"/>
                </a:solidFill>
              </a:rPr>
              <a:t>des Post-/Long-COVID-Syndroms:</a:t>
            </a:r>
          </a:p>
          <a:p>
            <a:pPr marL="444500" indent="-444500"/>
            <a:r>
              <a:rPr lang="de-DE" sz="2300" b="0" i="0" u="none" strike="noStrike" baseline="0" dirty="0">
                <a:solidFill>
                  <a:srgbClr val="000000"/>
                </a:solidFill>
              </a:rPr>
              <a:t>Symptomkontrolle im Verlauf</a:t>
            </a:r>
          </a:p>
          <a:p>
            <a:pPr marL="444500" indent="-444500"/>
            <a:r>
              <a:rPr lang="de-DE" sz="2300" dirty="0">
                <a:solidFill>
                  <a:srgbClr val="000000"/>
                </a:solidFill>
              </a:rPr>
              <a:t>p</a:t>
            </a:r>
            <a:r>
              <a:rPr lang="de-DE" sz="2300" b="0" i="0" u="none" strike="noStrike" baseline="0" dirty="0">
                <a:solidFill>
                  <a:srgbClr val="000000"/>
                </a:solidFill>
              </a:rPr>
              <a:t>neumologische Diagnostik (Diffusionskapazität, bei Einschränkung: Schnittbilduntersuchung, ggf. interdisziplinäres Board für interstitielle Lungenerkrankungen)</a:t>
            </a:r>
          </a:p>
          <a:p>
            <a:pPr marL="444500" indent="-444500"/>
            <a:r>
              <a:rPr lang="de-DE" sz="2300" b="0" i="0" u="none" strike="noStrike" baseline="0" dirty="0">
                <a:solidFill>
                  <a:srgbClr val="000000"/>
                </a:solidFill>
              </a:rPr>
              <a:t>keine routinemäßige Gabe von Steroiden </a:t>
            </a:r>
          </a:p>
          <a:p>
            <a:pPr marL="444500" indent="-444500"/>
            <a:r>
              <a:rPr lang="de-DE" sz="2300" dirty="0">
                <a:solidFill>
                  <a:srgbClr val="000000"/>
                </a:solidFill>
              </a:rPr>
              <a:t>keine routinemäßige </a:t>
            </a:r>
            <a:r>
              <a:rPr lang="de-DE" sz="2300" b="0" i="0" u="none" strike="noStrike" baseline="0" dirty="0">
                <a:solidFill>
                  <a:srgbClr val="000000"/>
                </a:solidFill>
              </a:rPr>
              <a:t>antifibrotische Therapie</a:t>
            </a:r>
            <a:endParaRPr lang="de-DE" sz="2300" b="0" dirty="0">
              <a:solidFill>
                <a:srgbClr val="000000"/>
              </a:solidFill>
            </a:endParaRPr>
          </a:p>
          <a:p>
            <a:pPr marL="444500" indent="-444500"/>
            <a:r>
              <a:rPr lang="de-DE" sz="2300" b="0" i="0" u="none" strike="noStrike" baseline="0" dirty="0">
                <a:solidFill>
                  <a:srgbClr val="000000"/>
                </a:solidFill>
              </a:rPr>
              <a:t>bei persistierendem Husten: </a:t>
            </a:r>
            <a:br>
              <a:rPr lang="de-DE" sz="2300" b="0" i="0" u="none" strike="noStrike" baseline="0" dirty="0">
                <a:solidFill>
                  <a:srgbClr val="000000"/>
                </a:solidFill>
              </a:rPr>
            </a:br>
            <a:r>
              <a:rPr lang="de-DE" sz="2300" b="0" i="0" u="none" strike="noStrike" baseline="0" dirty="0">
                <a:solidFill>
                  <a:srgbClr val="000000"/>
                </a:solidFill>
              </a:rPr>
              <a:t>Therapieversuch mit </a:t>
            </a:r>
          </a:p>
          <a:p>
            <a:pPr marL="896938" indent="-452438">
              <a:buFont typeface="Wingdings" panose="05000000000000000000" pitchFamily="2" charset="2"/>
              <a:buChar char="Ø"/>
            </a:pPr>
            <a:r>
              <a:rPr lang="de-DE" sz="2300" b="0" i="0" u="none" strike="noStrike" baseline="0" dirty="0">
                <a:solidFill>
                  <a:srgbClr val="000000"/>
                </a:solidFill>
              </a:rPr>
              <a:t>inhalativem Corticosteroid +/- Bronchodilatatoren</a:t>
            </a:r>
          </a:p>
        </p:txBody>
      </p:sp>
    </p:spTree>
    <p:extLst>
      <p:ext uri="{BB962C8B-B14F-4D97-AF65-F5344CB8AC3E}">
        <p14:creationId xmlns:p14="http://schemas.microsoft.com/office/powerpoint/2010/main" val="3010712505"/>
      </p:ext>
    </p:extLst>
  </p:cSld>
  <p:clrMapOvr>
    <a:masterClrMapping/>
  </p:clrMapOvr>
  <p:transition spd="slow">
    <p:wheel spokes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1DFD5-D0EE-4E29-9A09-23782FA9A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Offene pneumologische Fragen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F3F15F-D0D2-4A5A-B060-7BFEEC494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de-DE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Haben Patienten mit einer interstitiellen Lungenerkrankung (ILD) ein Risiko für eine Aktivierung ihrer Grunderkrankung durch SARS-CoV-2? 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Gibt es eine Prädisposition oder Faktoren, die einen fibrotischen Verlauf begünstigen? </a:t>
            </a:r>
          </a:p>
          <a:p>
            <a:r>
              <a:rPr lang="de-DE" sz="2200" b="0" i="0" u="none" strike="noStrike" baseline="0" dirty="0">
                <a:solidFill>
                  <a:srgbClr val="000000"/>
                </a:solidFill>
              </a:rPr>
              <a:t>Kann eine frühzeitige systemische oder inhalative </a:t>
            </a:r>
            <a:r>
              <a:rPr lang="de-DE" sz="2200" b="0" i="0" u="none" strike="noStrike" baseline="0" dirty="0" err="1">
                <a:solidFill>
                  <a:srgbClr val="000000"/>
                </a:solidFill>
              </a:rPr>
              <a:t>Corticosteroidtherapie</a:t>
            </a:r>
            <a:r>
              <a:rPr lang="de-DE" sz="2200" b="0" i="0" u="none" strike="noStrike" baseline="0" dirty="0">
                <a:solidFill>
                  <a:srgbClr val="000000"/>
                </a:solidFill>
              </a:rPr>
              <a:t> (ICS) -Therapie den Husten nachhaltig günstig beeinflussen?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9191118"/>
      </p:ext>
    </p:extLst>
  </p:cSld>
  <p:clrMapOvr>
    <a:masterClrMapping/>
  </p:clrMapOvr>
  <p:transition spd="slow">
    <p:wheel spokes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F25FC6-8347-4678-97A6-29819FD63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Psychische Beschwerden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3D3F6D-F126-4AD5-A368-09B31EAB3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8163" indent="-538163"/>
            <a:r>
              <a:rPr lang="de-DE" sz="2700" dirty="0"/>
              <a:t>sollten angehört, ernst genommen, und diagnostisch abgeklärt werden. </a:t>
            </a:r>
          </a:p>
          <a:p>
            <a:pPr marL="538163" indent="-538163"/>
            <a:r>
              <a:rPr lang="de-DE" sz="2700" dirty="0"/>
              <a:t>Bei Verdacht auf Einschränkungen der psychischen Gesundheit (anhaltende Erschöpfung, anhaltende Niedergeschlagenheit, unbegründete Ängste, Einschränkung der Lebensqualität usw.): </a:t>
            </a:r>
          </a:p>
          <a:p>
            <a:pPr marL="938213" lvl="1" indent="-403225">
              <a:buFont typeface="Wingdings" panose="05000000000000000000" pitchFamily="2" charset="2"/>
              <a:buChar char="Ø"/>
            </a:pPr>
            <a:r>
              <a:rPr lang="de-DE" sz="2700" dirty="0"/>
              <a:t>Einleitung der entsprechenden Diagnostik und Therapie</a:t>
            </a:r>
          </a:p>
        </p:txBody>
      </p:sp>
    </p:spTree>
    <p:extLst>
      <p:ext uri="{BB962C8B-B14F-4D97-AF65-F5344CB8AC3E}">
        <p14:creationId xmlns:p14="http://schemas.microsoft.com/office/powerpoint/2010/main" val="2857279750"/>
      </p:ext>
    </p:extLst>
  </p:cSld>
  <p:clrMapOvr>
    <a:masterClrMapping/>
  </p:clrMapOvr>
  <p:transition spd="slow">
    <p:wheel spokes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71E51E-95EF-432B-BD03-C3AD7220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(Teil-)stationäre pneumologische Rehabilitation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5A2868-66F6-474C-8717-702464BDF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dirty="0"/>
              <a:t>Verordnung bei</a:t>
            </a:r>
          </a:p>
          <a:p>
            <a:pPr marL="538163" indent="-538163"/>
            <a:r>
              <a:rPr lang="de-DE" sz="2800" dirty="0"/>
              <a:t>Fortbestehen einer alltags-/berufsrelevanten Beeinträchtigung (z.B. Dyspnoe / und körperlicher Minderbelastbarkeit / Fatigue)</a:t>
            </a:r>
          </a:p>
          <a:p>
            <a:pPr marL="538163" indent="-538163"/>
            <a:r>
              <a:rPr lang="de-DE" sz="2800" dirty="0"/>
              <a:t>Nichtausreichen ambulanter Heilmittel</a:t>
            </a:r>
          </a:p>
          <a:p>
            <a:pPr marL="0" indent="0">
              <a:buNone/>
            </a:pPr>
            <a:r>
              <a:rPr lang="de-DE" sz="2800" dirty="0"/>
              <a:t>Reha-Servicestellen unterstützen Betroffene bei der Antragstellung </a:t>
            </a:r>
          </a:p>
          <a:p>
            <a:pPr marL="0" indent="0">
              <a:buNone/>
            </a:pPr>
            <a:r>
              <a:rPr lang="de-DE" sz="2800" dirty="0"/>
              <a:t>Infos u.a. unter </a:t>
            </a:r>
          </a:p>
          <a:p>
            <a:pPr marL="0" indent="0">
              <a:buNone/>
            </a:pPr>
            <a:r>
              <a:rPr lang="de-DE" sz="2800" dirty="0">
                <a:solidFill>
                  <a:srgbClr val="FF0000"/>
                </a:solidFill>
                <a:hlinkClick r:id="rId2"/>
              </a:rPr>
              <a:t>http://www.reha-servicestellen.de/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305673695"/>
      </p:ext>
    </p:extLst>
  </p:cSld>
  <p:clrMapOvr>
    <a:masterClrMapping/>
  </p:clrMapOvr>
  <p:transition spd="slow">
    <p:wheel spokes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F80553-6266-49C9-BECC-8DA3A43D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(Teil-)stationäre kardiologische Rehabilitation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93C761-E1F5-4196-BE81-DE428B6DB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Verordnung bei </a:t>
            </a:r>
          </a:p>
          <a:p>
            <a:pPr marL="538163" indent="-538163"/>
            <a:r>
              <a:rPr lang="de-DE" dirty="0"/>
              <a:t>persistierenden Krankheitsfolgen nach assoziierten schwerwiegenden kardiovaskulären Erkrankung </a:t>
            </a:r>
            <a:br>
              <a:rPr lang="de-DE" dirty="0"/>
            </a:br>
            <a:r>
              <a:rPr lang="de-DE" dirty="0"/>
              <a:t>(z.B. Lungenarterienembolie (LAE), Myokarditis, akutes Koronarsyndrom (ACS)</a:t>
            </a:r>
          </a:p>
        </p:txBody>
      </p:sp>
    </p:spTree>
    <p:extLst>
      <p:ext uri="{BB962C8B-B14F-4D97-AF65-F5344CB8AC3E}">
        <p14:creationId xmlns:p14="http://schemas.microsoft.com/office/powerpoint/2010/main" val="3563245929"/>
      </p:ext>
    </p:extLst>
  </p:cSld>
  <p:clrMapOvr>
    <a:masterClrMapping/>
  </p:clrMapOvr>
  <p:transition spd="slow">
    <p:wheel spokes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72A344-2623-486F-87FD-384DCD609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1" y="635000"/>
            <a:ext cx="6967125" cy="849784"/>
          </a:xfrm>
        </p:spPr>
        <p:txBody>
          <a:bodyPr>
            <a:normAutofit fontScale="90000"/>
          </a:bodyPr>
          <a:lstStyle/>
          <a:p>
            <a:r>
              <a:rPr lang="de-DE" dirty="0"/>
              <a:t>Wiederaufnahme von Alltagsaktivitäten/Beruf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958DEF7-7F43-4868-87C7-AC48476BF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6161"/>
            <a:ext cx="8229600" cy="4525963"/>
          </a:xfrm>
        </p:spPr>
        <p:txBody>
          <a:bodyPr>
            <a:noAutofit/>
          </a:bodyPr>
          <a:lstStyle/>
          <a:p>
            <a:r>
              <a:rPr lang="de-DE" sz="2200" dirty="0"/>
              <a:t>klare Vereinbarungen über Belastungsgrenzen/Kontrollen</a:t>
            </a:r>
          </a:p>
          <a:p>
            <a:r>
              <a:rPr lang="de-DE" sz="2200" dirty="0"/>
              <a:t>strukturierte hausärztliche Betreuung und Behandlungsplanung</a:t>
            </a:r>
          </a:p>
          <a:p>
            <a:r>
              <a:rPr lang="de-DE" sz="2200" dirty="0">
                <a:solidFill>
                  <a:srgbClr val="0070C0"/>
                </a:solidFill>
              </a:rPr>
              <a:t>“Zuviel wollen” bringt keinen Vorteil.</a:t>
            </a:r>
          </a:p>
          <a:p>
            <a:r>
              <a:rPr lang="de-DE" sz="2200" dirty="0"/>
              <a:t>persistierende Symptome sind auch nach mildem und moderatem Verlauf möglich</a:t>
            </a:r>
          </a:p>
          <a:p>
            <a:r>
              <a:rPr lang="de-DE" sz="2200" dirty="0"/>
              <a:t>Einschränkungen der Leistungsfähigkeit sollten besprochen und abgeklärt werden.</a:t>
            </a:r>
          </a:p>
          <a:p>
            <a:r>
              <a:rPr lang="de-DE" sz="2200" dirty="0"/>
              <a:t>Kernpunkte:</a:t>
            </a:r>
          </a:p>
          <a:p>
            <a:pPr marL="896938" lvl="1" indent="-538163">
              <a:buFont typeface="Wingdings" panose="05000000000000000000" pitchFamily="2" charset="2"/>
              <a:buChar char="Ø"/>
            </a:pPr>
            <a:r>
              <a:rPr lang="de-DE" sz="2200" dirty="0"/>
              <a:t>Ist die Bewältigung der täglichen Aktivitäten und einer Gehstrecke von 500 m in der Ebene symptomfrei möglich?</a:t>
            </a:r>
          </a:p>
          <a:p>
            <a:pPr marL="896938" lvl="1" indent="-538163">
              <a:buFont typeface="Wingdings" panose="05000000000000000000" pitchFamily="2" charset="2"/>
              <a:buChar char="Ø"/>
            </a:pPr>
            <a:r>
              <a:rPr lang="de-DE" sz="2200" dirty="0"/>
              <a:t>gemeinsame Abschätzung der Alltagsbelastung</a:t>
            </a:r>
          </a:p>
        </p:txBody>
      </p:sp>
    </p:spTree>
    <p:extLst>
      <p:ext uri="{BB962C8B-B14F-4D97-AF65-F5344CB8AC3E}">
        <p14:creationId xmlns:p14="http://schemas.microsoft.com/office/powerpoint/2010/main" val="84734753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253555-2EB6-4199-A623-6FBA493C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Post-COVID-Syndrom: Ursachen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066EF2-2BA3-4254-8023-3FADC7563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r>
              <a:rPr lang="de-DE" sz="2100" b="0" i="0" u="none" strike="noStrike" baseline="0" dirty="0">
                <a:solidFill>
                  <a:srgbClr val="000000"/>
                </a:solidFill>
              </a:rPr>
              <a:t>bislang nicht bekannt</a:t>
            </a:r>
          </a:p>
          <a:p>
            <a:r>
              <a:rPr lang="de-DE" sz="2100" b="0" i="0" u="none" strike="noStrike" baseline="0" dirty="0">
                <a:solidFill>
                  <a:srgbClr val="000000"/>
                </a:solidFill>
              </a:rPr>
              <a:t>evtl.: Persistenz des Virus/von Virusbestandteilen über Wochen und Monate</a:t>
            </a:r>
          </a:p>
          <a:p>
            <a:r>
              <a:rPr lang="de-DE" sz="2100" b="0" i="0" u="none" strike="noStrike" baseline="0" dirty="0">
                <a:solidFill>
                  <a:srgbClr val="000000"/>
                </a:solidFill>
              </a:rPr>
              <a:t>weitere mögliche Pathomechanismen:</a:t>
            </a: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 dirty="0">
                <a:solidFill>
                  <a:srgbClr val="000000"/>
                </a:solidFill>
              </a:rPr>
              <a:t>andauernde postinfektiöse strukturelle Gewebeschäden, inklusive Endothelschaden und gestörter </a:t>
            </a:r>
            <a:r>
              <a:rPr lang="de-DE" sz="2100" b="0" i="0" u="none" strike="noStrike" baseline="0" dirty="0" err="1">
                <a:solidFill>
                  <a:srgbClr val="000000"/>
                </a:solidFill>
              </a:rPr>
              <a:t>Mikrovaskularisierung</a:t>
            </a:r>
            <a:endParaRPr lang="de-DE" sz="2100" b="0" i="0" u="none" strike="noStrike" baseline="0" dirty="0">
              <a:solidFill>
                <a:srgbClr val="000000"/>
              </a:solidFill>
            </a:endParaRP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>
                <a:solidFill>
                  <a:srgbClr val="000000"/>
                </a:solidFill>
              </a:rPr>
              <a:t>Folgen von Hyperkoagulabilität und arterieller/venöser Thrombosen</a:t>
            </a:r>
            <a:endParaRPr lang="de-DE" sz="2100" b="0" i="0" u="none" strike="noStrike" baseline="0" dirty="0">
              <a:solidFill>
                <a:srgbClr val="000000"/>
              </a:solidFill>
            </a:endParaRP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 dirty="0">
                <a:solidFill>
                  <a:srgbClr val="000000"/>
                </a:solidFill>
              </a:rPr>
              <a:t>chronische Immundysregulation</a:t>
            </a: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 dirty="0">
                <a:solidFill>
                  <a:srgbClr val="000000"/>
                </a:solidFill>
              </a:rPr>
              <a:t>(Hyper-)</a:t>
            </a:r>
            <a:r>
              <a:rPr lang="de-DE" sz="2100" b="0" i="0" u="none" strike="noStrike" baseline="0" dirty="0" err="1">
                <a:solidFill>
                  <a:srgbClr val="000000"/>
                </a:solidFill>
              </a:rPr>
              <a:t>inflammation</a:t>
            </a:r>
            <a:r>
              <a:rPr lang="de-DE" sz="2100" b="0" i="0" u="none" strike="noStrike" baseline="0" dirty="0">
                <a:solidFill>
                  <a:srgbClr val="000000"/>
                </a:solidFill>
              </a:rPr>
              <a:t> bzw. Autoimmunität</a:t>
            </a: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 dirty="0">
                <a:solidFill>
                  <a:srgbClr val="000000"/>
                </a:solidFill>
              </a:rPr>
              <a:t>Dysregulation des Renin–Angiotensin–Aldosteron-Systems (RAAS)</a:t>
            </a:r>
          </a:p>
          <a:p>
            <a:pPr marL="806450" lvl="1" indent="-446088">
              <a:buFont typeface="Wingdings" panose="05000000000000000000" pitchFamily="2" charset="2"/>
              <a:buChar char="Ø"/>
            </a:pPr>
            <a:r>
              <a:rPr lang="de-DE" sz="2100" b="0" i="0" u="none" strike="noStrike" baseline="0" dirty="0">
                <a:solidFill>
                  <a:srgbClr val="000000"/>
                </a:solidFill>
              </a:rPr>
              <a:t>potentielle Nebenwirkungen der COVID-19-Therapie</a:t>
            </a:r>
            <a:endParaRPr lang="de-DE" sz="2100" dirty="0"/>
          </a:p>
        </p:txBody>
      </p:sp>
    </p:spTree>
    <p:extLst>
      <p:ext uri="{BB962C8B-B14F-4D97-AF65-F5344CB8AC3E}">
        <p14:creationId xmlns:p14="http://schemas.microsoft.com/office/powerpoint/2010/main" val="2631485957"/>
      </p:ext>
    </p:extLst>
  </p:cSld>
  <p:clrMapOvr>
    <a:masterClrMapping/>
  </p:clrMapOvr>
  <p:transition spd="slow">
    <p:wheel spokes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27DE4-F0C1-41D6-AAD2-BA41EFBD5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Nach Entlassung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88F299B-DEDB-4FB4-ABA3-ADEE15B92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aus der Frührehabilitation/Rehabilitation:</a:t>
            </a:r>
          </a:p>
          <a:p>
            <a:pPr marL="717550" indent="-717550"/>
            <a:r>
              <a:rPr lang="de-DE" dirty="0"/>
              <a:t>funktionsorientierte Therapie fortsetzen</a:t>
            </a:r>
          </a:p>
          <a:p>
            <a:pPr marL="717550" indent="-717550"/>
            <a:r>
              <a:rPr lang="de-DE" dirty="0"/>
              <a:t>Rehabilitationsfortschritt und Unterstützungsbedarf vierteljährlich prüfen</a:t>
            </a:r>
          </a:p>
        </p:txBody>
      </p:sp>
    </p:spTree>
    <p:extLst>
      <p:ext uri="{BB962C8B-B14F-4D97-AF65-F5344CB8AC3E}">
        <p14:creationId xmlns:p14="http://schemas.microsoft.com/office/powerpoint/2010/main" val="266006063"/>
      </p:ext>
    </p:extLst>
  </p:cSld>
  <p:clrMapOvr>
    <a:masterClrMapping/>
  </p:clrMapOvr>
  <p:transition spd="slow">
    <p:wheel spokes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57094C-6D14-43FD-8787-209B08E2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Begutachtung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D1A937-65F6-4458-924A-C063B9BE9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Die Folgen der Post-/Long-COVID Erkrankung werfen versicherungsrechtliche Fragen auf.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Erwerbsminderung bei anhaltender Einschränkung der Leistungsfähigkeit 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bei Beschäftigten im Gesundheitsdienst: </a:t>
            </a:r>
            <a:br>
              <a:rPr lang="de-DE" sz="2400" b="0" i="0" u="none" strike="noStrike" baseline="0" dirty="0">
                <a:solidFill>
                  <a:srgbClr val="000000"/>
                </a:solidFill>
              </a:rPr>
            </a:br>
            <a:r>
              <a:rPr lang="de-DE" sz="2400" b="0" i="0" u="none" strike="noStrike" baseline="0" dirty="0">
                <a:solidFill>
                  <a:srgbClr val="000000"/>
                </a:solidFill>
              </a:rPr>
              <a:t>Anerkennung als Berufskrankheit (BK Nr. 3101)</a:t>
            </a:r>
          </a:p>
          <a:p>
            <a:r>
              <a:rPr lang="de-DE" sz="2400" b="0" i="0" u="none" strike="noStrike" baseline="0" dirty="0">
                <a:solidFill>
                  <a:srgbClr val="000000"/>
                </a:solidFill>
              </a:rPr>
              <a:t>in anderen Branchen/Arbeitsbereichen:</a:t>
            </a:r>
            <a:br>
              <a:rPr lang="de-DE" sz="2400" b="0" i="0" u="none" strike="noStrike" baseline="0" dirty="0">
                <a:solidFill>
                  <a:srgbClr val="000000"/>
                </a:solidFill>
              </a:rPr>
            </a:br>
            <a:r>
              <a:rPr lang="de-DE" sz="2400" b="0" i="0" u="none" strike="noStrike" baseline="0" dirty="0">
                <a:solidFill>
                  <a:srgbClr val="000000"/>
                </a:solidFill>
              </a:rPr>
              <a:t>Anerkennung als Arbeitsunfall / incl. Krankheitsfolgen, Minderung der Erwerbsfähigkeit (</a:t>
            </a:r>
            <a:r>
              <a:rPr lang="de-DE" sz="2400" b="0" i="0" u="none" strike="noStrike" baseline="0" dirty="0" err="1">
                <a:solidFill>
                  <a:srgbClr val="000000"/>
                </a:solidFill>
              </a:rPr>
              <a:t>MdE</a:t>
            </a:r>
            <a:r>
              <a:rPr lang="de-DE" sz="2400" b="0" i="0" u="none" strike="noStrike" baseline="0" dirty="0">
                <a:solidFill>
                  <a:srgbClr val="000000"/>
                </a:solidFill>
              </a:rPr>
              <a:t>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763090218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E81746-A4AE-483B-88B0-5B0E71B26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Häufigkeit des Post-COVID-Syndroms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AB9173-D4E3-4504-88DD-8328927F9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25" y="2132856"/>
            <a:ext cx="8229600" cy="4525963"/>
          </a:xfrm>
        </p:spPr>
        <p:txBody>
          <a:bodyPr>
            <a:normAutofit/>
          </a:bodyPr>
          <a:lstStyle/>
          <a:p>
            <a:r>
              <a:rPr lang="de-DE" sz="2600" dirty="0"/>
              <a:t>geschätzt: bis zu 15% aller COVID-Patienten</a:t>
            </a:r>
          </a:p>
          <a:p>
            <a:r>
              <a:rPr lang="de-DE" sz="2600" dirty="0"/>
              <a:t>unabhängig von vorbestehenden Komorbiditäten</a:t>
            </a:r>
          </a:p>
          <a:p>
            <a:r>
              <a:rPr lang="de-DE" sz="2600" dirty="0"/>
              <a:t>Begünstigung durch vorbestehende psychosomatische Beschwerden</a:t>
            </a:r>
          </a:p>
          <a:p>
            <a:r>
              <a:rPr lang="de-DE" sz="2600" dirty="0"/>
              <a:t>Studiendesign, Rekrutierungsstrategien, eingesetzte Fragebögen, Kriterien der Genesung beeinflussen die erfassten Häufigkeitsangaben.</a:t>
            </a:r>
          </a:p>
        </p:txBody>
      </p:sp>
    </p:spTree>
    <p:extLst>
      <p:ext uri="{BB962C8B-B14F-4D97-AF65-F5344CB8AC3E}">
        <p14:creationId xmlns:p14="http://schemas.microsoft.com/office/powerpoint/2010/main" val="2274010799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DE24D2-DD90-4130-AF51-FA951DBCA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Häufigkeit von Long-COVID-Symptomen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3DF264F2-7A55-4569-8BDE-29D1DAEE2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832247"/>
              </p:ext>
            </p:extLst>
          </p:nvPr>
        </p:nvGraphicFramePr>
        <p:xfrm>
          <a:off x="0" y="1538291"/>
          <a:ext cx="9144000" cy="5319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273">
                  <a:extLst>
                    <a:ext uri="{9D8B030D-6E8A-4147-A177-3AD203B41FA5}">
                      <a16:colId xmlns:a16="http://schemas.microsoft.com/office/drawing/2014/main" val="3530394169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712547781"/>
                    </a:ext>
                  </a:extLst>
                </a:gridCol>
                <a:gridCol w="2850343">
                  <a:extLst>
                    <a:ext uri="{9D8B030D-6E8A-4147-A177-3AD203B41FA5}">
                      <a16:colId xmlns:a16="http://schemas.microsoft.com/office/drawing/2014/main" val="1034571890"/>
                    </a:ext>
                  </a:extLst>
                </a:gridCol>
              </a:tblGrid>
              <a:tr h="41465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sehr häufig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häufig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selten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447500404"/>
                  </a:ext>
                </a:extLst>
              </a:tr>
              <a:tr h="72563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Fatigue (Ermüdungssyndrom)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Husten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Lähmungen und Sensibilitätsstörungen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88571782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Dyspnoe (Ruhe-Belastung)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Schlafstörungen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Schwindel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4451216"/>
                  </a:ext>
                </a:extLst>
              </a:tr>
              <a:tr h="72563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Leistungs-/Aktivitäts-einschränkungen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depressive Verstimmung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Übelkeit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038381952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Kopfschmerzen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Angstsymptomatik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Diarrhoe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746007883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Riech- und </a:t>
                      </a:r>
                      <a:r>
                        <a:rPr lang="de-DE" sz="1600" dirty="0" err="1"/>
                        <a:t>Schmeckstörungen</a:t>
                      </a:r>
                      <a:endParaRPr lang="de-DE" sz="16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Symptome einer posttraumatischen Belastungsstörung (PTBS)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Appetitverlust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810962278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de-DE" sz="160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allgemeine Schmerzen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Tinnitus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767236929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de-DE" sz="160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kognitive Einschränkungen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Ohrenschmerzen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2920176687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de-DE" sz="16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Zwangshandlungen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Stimmverlust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1163811019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de-DE" sz="16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Haarausfall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Palpitationen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354199615"/>
                  </a:ext>
                </a:extLst>
              </a:tr>
              <a:tr h="42041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de-DE" sz="1600" dirty="0"/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Stress</a:t>
                      </a:r>
                    </a:p>
                  </a:txBody>
                  <a:tcPr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de-DE" sz="1600" dirty="0"/>
                        <a:t>Tachykardie</a:t>
                      </a:r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671543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76413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ACD2B-A918-48EA-8882-8393F6E95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1" y="635000"/>
            <a:ext cx="7471181" cy="849784"/>
          </a:xfrm>
        </p:spPr>
        <p:txBody>
          <a:bodyPr>
            <a:normAutofit fontScale="90000"/>
          </a:bodyPr>
          <a:lstStyle/>
          <a:p>
            <a:r>
              <a:rPr lang="de-DE" dirty="0"/>
              <a:t>Vorschlag eines Modells praxisorientierter Versorgungswege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BBFFD31C-69FF-41EF-B387-54D1E6C7C80E}"/>
              </a:ext>
            </a:extLst>
          </p:cNvPr>
          <p:cNvGrpSpPr/>
          <p:nvPr/>
        </p:nvGrpSpPr>
        <p:grpSpPr>
          <a:xfrm>
            <a:off x="602668" y="1854013"/>
            <a:ext cx="8217804" cy="4639755"/>
            <a:chOff x="602668" y="1854013"/>
            <a:chExt cx="8217804" cy="4639755"/>
          </a:xfrm>
        </p:grpSpPr>
        <p:cxnSp>
          <p:nvCxnSpPr>
            <p:cNvPr id="15" name="Gerade Verbindung mit Pfeil 14">
              <a:extLst>
                <a:ext uri="{FF2B5EF4-FFF2-40B4-BE49-F238E27FC236}">
                  <a16:creationId xmlns:a16="http://schemas.microsoft.com/office/drawing/2014/main" id="{DE26CBF5-74AB-40D1-9E38-7157BAD4291C}"/>
                </a:ext>
              </a:extLst>
            </p:cNvPr>
            <p:cNvCxnSpPr>
              <a:cxnSpLocks/>
            </p:cNvCxnSpPr>
            <p:nvPr/>
          </p:nvCxnSpPr>
          <p:spPr>
            <a:xfrm>
              <a:off x="4067944" y="4094524"/>
              <a:ext cx="0" cy="13507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>
              <a:extLst>
                <a:ext uri="{FF2B5EF4-FFF2-40B4-BE49-F238E27FC236}">
                  <a16:creationId xmlns:a16="http://schemas.microsoft.com/office/drawing/2014/main" id="{789A4209-AACF-4AF0-867E-B3BD8362C0A6}"/>
                </a:ext>
              </a:extLst>
            </p:cNvPr>
            <p:cNvCxnSpPr>
              <a:cxnSpLocks/>
              <a:endCxn id="10" idx="0"/>
            </p:cNvCxnSpPr>
            <p:nvPr/>
          </p:nvCxnSpPr>
          <p:spPr>
            <a:xfrm>
              <a:off x="5400092" y="2809064"/>
              <a:ext cx="36004" cy="263616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uppieren 11">
              <a:extLst>
                <a:ext uri="{FF2B5EF4-FFF2-40B4-BE49-F238E27FC236}">
                  <a16:creationId xmlns:a16="http://schemas.microsoft.com/office/drawing/2014/main" id="{1F86D35E-B8C9-4B91-BD19-116FE0B116AE}"/>
                </a:ext>
              </a:extLst>
            </p:cNvPr>
            <p:cNvGrpSpPr/>
            <p:nvPr/>
          </p:nvGrpSpPr>
          <p:grpSpPr>
            <a:xfrm>
              <a:off x="602668" y="1854013"/>
              <a:ext cx="8001780" cy="4639755"/>
              <a:chOff x="602668" y="1854013"/>
              <a:chExt cx="8001780" cy="4639755"/>
            </a:xfrm>
          </p:grpSpPr>
          <p:sp>
            <p:nvSpPr>
              <p:cNvPr id="4" name="Rechteck: abgerundete Ecken 3">
                <a:extLst>
                  <a:ext uri="{FF2B5EF4-FFF2-40B4-BE49-F238E27FC236}">
                    <a16:creationId xmlns:a16="http://schemas.microsoft.com/office/drawing/2014/main" id="{3E556573-439B-4914-A5E8-65868AC04360}"/>
                  </a:ext>
                </a:extLst>
              </p:cNvPr>
              <p:cNvSpPr/>
              <p:nvPr/>
            </p:nvSpPr>
            <p:spPr>
              <a:xfrm>
                <a:off x="2987824" y="1854014"/>
                <a:ext cx="4896544" cy="102029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Primärärztliche Versorgung</a:t>
                </a:r>
              </a:p>
              <a:p>
                <a:pPr algn="ctr"/>
                <a:r>
                  <a:rPr lang="de-DE" dirty="0"/>
                  <a:t>Diagnostik und Behandlung</a:t>
                </a:r>
              </a:p>
              <a:p>
                <a:pPr algn="ctr"/>
                <a:r>
                  <a:rPr lang="de-DE" dirty="0"/>
                  <a:t>Koordination und Nachsorge</a:t>
                </a:r>
              </a:p>
            </p:txBody>
          </p:sp>
          <p:sp>
            <p:nvSpPr>
              <p:cNvPr id="6" name="Rechteck: abgerundete Ecken 5">
                <a:extLst>
                  <a:ext uri="{FF2B5EF4-FFF2-40B4-BE49-F238E27FC236}">
                    <a16:creationId xmlns:a16="http://schemas.microsoft.com/office/drawing/2014/main" id="{3F7244D6-EC33-437D-BC7C-5C037BAF5480}"/>
                  </a:ext>
                </a:extLst>
              </p:cNvPr>
              <p:cNvSpPr/>
              <p:nvPr/>
            </p:nvSpPr>
            <p:spPr>
              <a:xfrm>
                <a:off x="1706125" y="3074234"/>
                <a:ext cx="3384376" cy="102029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Spezialisierte fachärztliche Versorgung</a:t>
                </a:r>
              </a:p>
            </p:txBody>
          </p:sp>
          <p:sp>
            <p:nvSpPr>
              <p:cNvPr id="7" name="Rechteck: abgerundete Ecken 6">
                <a:extLst>
                  <a:ext uri="{FF2B5EF4-FFF2-40B4-BE49-F238E27FC236}">
                    <a16:creationId xmlns:a16="http://schemas.microsoft.com/office/drawing/2014/main" id="{EC10E146-FFAD-4A21-89A5-8A363A687501}"/>
                  </a:ext>
                </a:extLst>
              </p:cNvPr>
              <p:cNvSpPr/>
              <p:nvPr/>
            </p:nvSpPr>
            <p:spPr>
              <a:xfrm>
                <a:off x="5580112" y="3074234"/>
                <a:ext cx="3024336" cy="102029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Akut stationäre Behandlung</a:t>
                </a:r>
              </a:p>
            </p:txBody>
          </p:sp>
          <p:sp>
            <p:nvSpPr>
              <p:cNvPr id="9" name="Rechteck: abgerundete Ecken 8">
                <a:extLst>
                  <a:ext uri="{FF2B5EF4-FFF2-40B4-BE49-F238E27FC236}">
                    <a16:creationId xmlns:a16="http://schemas.microsoft.com/office/drawing/2014/main" id="{65AE059A-F213-4E7B-B864-6B20CA6A3067}"/>
                  </a:ext>
                </a:extLst>
              </p:cNvPr>
              <p:cNvSpPr/>
              <p:nvPr/>
            </p:nvSpPr>
            <p:spPr>
              <a:xfrm>
                <a:off x="3707904" y="4374504"/>
                <a:ext cx="3384376" cy="818995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Bei fortbestehendem Post-/Long-COVID-Syndrom</a:t>
                </a:r>
              </a:p>
            </p:txBody>
          </p:sp>
          <p:sp>
            <p:nvSpPr>
              <p:cNvPr id="10" name="Rechteck: abgerundete Ecken 9">
                <a:extLst>
                  <a:ext uri="{FF2B5EF4-FFF2-40B4-BE49-F238E27FC236}">
                    <a16:creationId xmlns:a16="http://schemas.microsoft.com/office/drawing/2014/main" id="{30EED8EF-C8C6-4779-9607-300C00ABBB2A}"/>
                  </a:ext>
                </a:extLst>
              </p:cNvPr>
              <p:cNvSpPr/>
              <p:nvPr/>
            </p:nvSpPr>
            <p:spPr>
              <a:xfrm>
                <a:off x="2987824" y="5445224"/>
                <a:ext cx="4896544" cy="102029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Heilmittel bzw. (teil-)stationäre</a:t>
                </a:r>
              </a:p>
              <a:p>
                <a:pPr algn="ctr"/>
                <a:r>
                  <a:rPr lang="de-DE" dirty="0"/>
                  <a:t>(Früh-)Rehabilitation</a:t>
                </a:r>
              </a:p>
            </p:txBody>
          </p:sp>
          <p:sp>
            <p:nvSpPr>
              <p:cNvPr id="11" name="Rechteck: abgerundete Ecken 10">
                <a:extLst>
                  <a:ext uri="{FF2B5EF4-FFF2-40B4-BE49-F238E27FC236}">
                    <a16:creationId xmlns:a16="http://schemas.microsoft.com/office/drawing/2014/main" id="{004E8578-FCEF-402B-80D8-620B78789880}"/>
                  </a:ext>
                </a:extLst>
              </p:cNvPr>
              <p:cNvSpPr/>
              <p:nvPr/>
            </p:nvSpPr>
            <p:spPr>
              <a:xfrm rot="16200000">
                <a:off x="-1388728" y="3845409"/>
                <a:ext cx="4639755" cy="65696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bg1"/>
                    </a:solidFill>
                  </a:rPr>
                  <a:t>Selbsthilfegruppen</a:t>
                </a:r>
              </a:p>
            </p:txBody>
          </p:sp>
        </p:grpSp>
        <p:cxnSp>
          <p:nvCxnSpPr>
            <p:cNvPr id="18" name="Gerade Verbindung mit Pfeil 17">
              <a:extLst>
                <a:ext uri="{FF2B5EF4-FFF2-40B4-BE49-F238E27FC236}">
                  <a16:creationId xmlns:a16="http://schemas.microsoft.com/office/drawing/2014/main" id="{62D39A7D-65E4-4702-A74D-B93797E32B8B}"/>
                </a:ext>
              </a:extLst>
            </p:cNvPr>
            <p:cNvCxnSpPr>
              <a:cxnSpLocks/>
            </p:cNvCxnSpPr>
            <p:nvPr/>
          </p:nvCxnSpPr>
          <p:spPr>
            <a:xfrm>
              <a:off x="7380312" y="4094524"/>
              <a:ext cx="0" cy="13507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mit Pfeil 18">
              <a:extLst>
                <a:ext uri="{FF2B5EF4-FFF2-40B4-BE49-F238E27FC236}">
                  <a16:creationId xmlns:a16="http://schemas.microsoft.com/office/drawing/2014/main" id="{D3A54B2F-634A-48F6-9F4E-1BC285894F13}"/>
                </a:ext>
              </a:extLst>
            </p:cNvPr>
            <p:cNvCxnSpPr>
              <a:cxnSpLocks/>
            </p:cNvCxnSpPr>
            <p:nvPr/>
          </p:nvCxnSpPr>
          <p:spPr>
            <a:xfrm>
              <a:off x="4062752" y="2874304"/>
              <a:ext cx="5192" cy="1999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>
              <a:extLst>
                <a:ext uri="{FF2B5EF4-FFF2-40B4-BE49-F238E27FC236}">
                  <a16:creationId xmlns:a16="http://schemas.microsoft.com/office/drawing/2014/main" id="{58C40C48-1F46-40A9-83ED-3F34684EEB6C}"/>
                </a:ext>
              </a:extLst>
            </p:cNvPr>
            <p:cNvCxnSpPr>
              <a:cxnSpLocks/>
            </p:cNvCxnSpPr>
            <p:nvPr/>
          </p:nvCxnSpPr>
          <p:spPr>
            <a:xfrm>
              <a:off x="7375120" y="2869030"/>
              <a:ext cx="5192" cy="1999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>
              <a:extLst>
                <a:ext uri="{FF2B5EF4-FFF2-40B4-BE49-F238E27FC236}">
                  <a16:creationId xmlns:a16="http://schemas.microsoft.com/office/drawing/2014/main" id="{4FF546A5-0183-43FF-A8F7-796B681144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1760" y="2276872"/>
              <a:ext cx="0" cy="7920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>
              <a:extLst>
                <a:ext uri="{FF2B5EF4-FFF2-40B4-BE49-F238E27FC236}">
                  <a16:creationId xmlns:a16="http://schemas.microsoft.com/office/drawing/2014/main" id="{B85A2492-F6E1-4334-B9B9-E41F46CD9511}"/>
                </a:ext>
              </a:extLst>
            </p:cNvPr>
            <p:cNvCxnSpPr>
              <a:cxnSpLocks/>
            </p:cNvCxnSpPr>
            <p:nvPr/>
          </p:nvCxnSpPr>
          <p:spPr>
            <a:xfrm>
              <a:off x="2411760" y="2276872"/>
              <a:ext cx="57606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4F576B9C-C44B-43A0-89F3-33F45F0B915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04049" y="2276872"/>
              <a:ext cx="16423" cy="252028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67C82996-9CD2-4047-9540-5B6E003B1C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84370" y="2276872"/>
              <a:ext cx="91967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mit Pfeil 37">
              <a:extLst>
                <a:ext uri="{FF2B5EF4-FFF2-40B4-BE49-F238E27FC236}">
                  <a16:creationId xmlns:a16="http://schemas.microsoft.com/office/drawing/2014/main" id="{E934FA41-FB8B-47EE-8193-8FD5F4517F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75656" y="2060848"/>
              <a:ext cx="0" cy="389452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>
              <a:extLst>
                <a:ext uri="{FF2B5EF4-FFF2-40B4-BE49-F238E27FC236}">
                  <a16:creationId xmlns:a16="http://schemas.microsoft.com/office/drawing/2014/main" id="{DC6029ED-9DC6-467B-AFCD-EA70748534C7}"/>
                </a:ext>
              </a:extLst>
            </p:cNvPr>
            <p:cNvCxnSpPr>
              <a:cxnSpLocks/>
            </p:cNvCxnSpPr>
            <p:nvPr/>
          </p:nvCxnSpPr>
          <p:spPr>
            <a:xfrm>
              <a:off x="1475656" y="2060848"/>
              <a:ext cx="151216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88CB9BA4-C8AA-42B4-90AA-6974119AA1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75656" y="5949280"/>
              <a:ext cx="144016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>
              <a:extLst>
                <a:ext uri="{FF2B5EF4-FFF2-40B4-BE49-F238E27FC236}">
                  <a16:creationId xmlns:a16="http://schemas.microsoft.com/office/drawing/2014/main" id="{D7B3C1F7-02E5-4D95-A48C-09508F2073E3}"/>
                </a:ext>
              </a:extLst>
            </p:cNvPr>
            <p:cNvCxnSpPr>
              <a:cxnSpLocks/>
              <a:endCxn id="9" idx="3"/>
            </p:cNvCxnSpPr>
            <p:nvPr/>
          </p:nvCxnSpPr>
          <p:spPr>
            <a:xfrm flipH="1">
              <a:off x="7092280" y="4784002"/>
              <a:ext cx="171176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mit Pfeil 52">
              <a:extLst>
                <a:ext uri="{FF2B5EF4-FFF2-40B4-BE49-F238E27FC236}">
                  <a16:creationId xmlns:a16="http://schemas.microsoft.com/office/drawing/2014/main" id="{78BB6BD8-47C3-4CC3-8E26-298C2EEC614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608641" y="3584379"/>
              <a:ext cx="21183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255D47F2-623F-455D-8692-CF41E22E82BA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5090501" y="3584379"/>
            <a:ext cx="489611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779851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1557D6-1899-4278-8ADC-67A1072D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Interdisziplinäre Long-Post-COVID Nachsorge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E0B416B6-ADC8-48B7-A04C-CFF4BDD228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4328863"/>
              </p:ext>
            </p:extLst>
          </p:nvPr>
        </p:nvGraphicFramePr>
        <p:xfrm>
          <a:off x="953754" y="1700808"/>
          <a:ext cx="7650693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Doppelte Welle 11">
            <a:extLst>
              <a:ext uri="{FF2B5EF4-FFF2-40B4-BE49-F238E27FC236}">
                <a16:creationId xmlns:a16="http://schemas.microsoft.com/office/drawing/2014/main" id="{D51310A4-62A8-44A5-817C-3F29D67AC9B1}"/>
              </a:ext>
            </a:extLst>
          </p:cNvPr>
          <p:cNvSpPr/>
          <p:nvPr/>
        </p:nvSpPr>
        <p:spPr>
          <a:xfrm rot="20415310">
            <a:off x="935174" y="2209984"/>
            <a:ext cx="3528392" cy="504056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Post-COVID-Ambulanz</a:t>
            </a:r>
          </a:p>
        </p:txBody>
      </p:sp>
    </p:spTree>
    <p:extLst>
      <p:ext uri="{BB962C8B-B14F-4D97-AF65-F5344CB8AC3E}">
        <p14:creationId xmlns:p14="http://schemas.microsoft.com/office/powerpoint/2010/main" val="3980854718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B82A8-A438-4A34-B06F-3BE1C64C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Mechanismen möglicher Organschäden</a:t>
            </a:r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6F0379C-B86A-47B7-AB60-D47D30BF7EC3}"/>
              </a:ext>
            </a:extLst>
          </p:cNvPr>
          <p:cNvGrpSpPr/>
          <p:nvPr/>
        </p:nvGrpSpPr>
        <p:grpSpPr>
          <a:xfrm>
            <a:off x="611560" y="1932608"/>
            <a:ext cx="8280920" cy="3950822"/>
            <a:chOff x="611560" y="1932608"/>
            <a:chExt cx="8280920" cy="3950822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403F0C43-99BA-41E1-AF0E-3426A10AEEAE}"/>
                </a:ext>
              </a:extLst>
            </p:cNvPr>
            <p:cNvGrpSpPr/>
            <p:nvPr/>
          </p:nvGrpSpPr>
          <p:grpSpPr>
            <a:xfrm>
              <a:off x="611560" y="1932608"/>
              <a:ext cx="8280920" cy="3950822"/>
              <a:chOff x="741962" y="1934834"/>
              <a:chExt cx="8280920" cy="3950822"/>
            </a:xfrm>
          </p:grpSpPr>
          <p:sp>
            <p:nvSpPr>
              <p:cNvPr id="3" name="Ellipse 2">
                <a:extLst>
                  <a:ext uri="{FF2B5EF4-FFF2-40B4-BE49-F238E27FC236}">
                    <a16:creationId xmlns:a16="http://schemas.microsoft.com/office/drawing/2014/main" id="{8649F596-EEDE-459D-9644-91F3AB197E7D}"/>
                  </a:ext>
                </a:extLst>
              </p:cNvPr>
              <p:cNvSpPr/>
              <p:nvPr/>
            </p:nvSpPr>
            <p:spPr>
              <a:xfrm>
                <a:off x="6862642" y="3566154"/>
                <a:ext cx="2160240" cy="648072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Organschaden</a:t>
                </a:r>
              </a:p>
            </p:txBody>
          </p:sp>
          <p:sp>
            <p:nvSpPr>
              <p:cNvPr id="4" name="Rechteck: abgerundete Ecken 3">
                <a:extLst>
                  <a:ext uri="{FF2B5EF4-FFF2-40B4-BE49-F238E27FC236}">
                    <a16:creationId xmlns:a16="http://schemas.microsoft.com/office/drawing/2014/main" id="{A57AC305-733A-4989-A472-D44B38EFDFDD}"/>
                  </a:ext>
                </a:extLst>
              </p:cNvPr>
              <p:cNvSpPr/>
              <p:nvPr/>
            </p:nvSpPr>
            <p:spPr>
              <a:xfrm>
                <a:off x="1727684" y="1934834"/>
                <a:ext cx="3096344" cy="50405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Viruspersistenz</a:t>
                </a:r>
              </a:p>
            </p:txBody>
          </p:sp>
          <p:sp>
            <p:nvSpPr>
              <p:cNvPr id="10" name="Rechteck: abgerundete Ecken 9">
                <a:extLst>
                  <a:ext uri="{FF2B5EF4-FFF2-40B4-BE49-F238E27FC236}">
                    <a16:creationId xmlns:a16="http://schemas.microsoft.com/office/drawing/2014/main" id="{78D17E5D-E7C0-438B-ABDB-7A993C47724C}"/>
                  </a:ext>
                </a:extLst>
              </p:cNvPr>
              <p:cNvSpPr/>
              <p:nvPr/>
            </p:nvSpPr>
            <p:spPr>
              <a:xfrm rot="16200000">
                <a:off x="-554182" y="3546746"/>
                <a:ext cx="3096344" cy="50405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Autoimmunprozesse</a:t>
                </a:r>
              </a:p>
            </p:txBody>
          </p:sp>
          <p:sp>
            <p:nvSpPr>
              <p:cNvPr id="11" name="Rechteck: abgerundete Ecken 10">
                <a:extLst>
                  <a:ext uri="{FF2B5EF4-FFF2-40B4-BE49-F238E27FC236}">
                    <a16:creationId xmlns:a16="http://schemas.microsoft.com/office/drawing/2014/main" id="{AFA951FE-ED46-422B-8F03-FEFBFAEC7FEB}"/>
                  </a:ext>
                </a:extLst>
              </p:cNvPr>
              <p:cNvSpPr/>
              <p:nvPr/>
            </p:nvSpPr>
            <p:spPr>
              <a:xfrm>
                <a:off x="5364275" y="1970925"/>
                <a:ext cx="3096344" cy="50405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Genetische Faktoren</a:t>
                </a:r>
              </a:p>
            </p:txBody>
          </p:sp>
          <p:sp>
            <p:nvSpPr>
              <p:cNvPr id="12" name="Rechteck: abgerundete Ecken 11">
                <a:extLst>
                  <a:ext uri="{FF2B5EF4-FFF2-40B4-BE49-F238E27FC236}">
                    <a16:creationId xmlns:a16="http://schemas.microsoft.com/office/drawing/2014/main" id="{15141611-2AE7-423C-8211-B6628996DD15}"/>
                  </a:ext>
                </a:extLst>
              </p:cNvPr>
              <p:cNvSpPr/>
              <p:nvPr/>
            </p:nvSpPr>
            <p:spPr>
              <a:xfrm>
                <a:off x="5332336" y="5305400"/>
                <a:ext cx="3096344" cy="50405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</a:rPr>
                  <a:t>Gewebeschaden</a:t>
                </a:r>
              </a:p>
            </p:txBody>
          </p:sp>
          <p:sp>
            <p:nvSpPr>
              <p:cNvPr id="13" name="Rechteck: abgerundete Ecken 12">
                <a:extLst>
                  <a:ext uri="{FF2B5EF4-FFF2-40B4-BE49-F238E27FC236}">
                    <a16:creationId xmlns:a16="http://schemas.microsoft.com/office/drawing/2014/main" id="{DAE184A3-0DDE-46C3-8F8C-7992EEBBEC78}"/>
                  </a:ext>
                </a:extLst>
              </p:cNvPr>
              <p:cNvSpPr/>
              <p:nvPr/>
            </p:nvSpPr>
            <p:spPr>
              <a:xfrm>
                <a:off x="1835696" y="5229200"/>
                <a:ext cx="3096344" cy="656456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err="1">
                    <a:solidFill>
                      <a:schemeClr val="tx1"/>
                    </a:solidFill>
                  </a:rPr>
                  <a:t>Hyperinflammation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95AC635-847C-4521-8B0C-37D5FBB8EB1E}"/>
                  </a:ext>
                </a:extLst>
              </p:cNvPr>
              <p:cNvSpPr/>
              <p:nvPr/>
            </p:nvSpPr>
            <p:spPr>
              <a:xfrm>
                <a:off x="2430016" y="3138872"/>
                <a:ext cx="3744416" cy="14401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/>
                  <a:t>Long-/Post COVID</a:t>
                </a:r>
              </a:p>
            </p:txBody>
          </p:sp>
        </p:grpSp>
        <p:sp>
          <p:nvSpPr>
            <p:cNvPr id="15" name="Pfeil: nach rechts 14">
              <a:extLst>
                <a:ext uri="{FF2B5EF4-FFF2-40B4-BE49-F238E27FC236}">
                  <a16:creationId xmlns:a16="http://schemas.microsoft.com/office/drawing/2014/main" id="{B9E8817A-ED90-448C-9912-C15FBBDBC2A3}"/>
                </a:ext>
              </a:extLst>
            </p:cNvPr>
            <p:cNvSpPr/>
            <p:nvPr/>
          </p:nvSpPr>
          <p:spPr>
            <a:xfrm flipV="1">
              <a:off x="6136107" y="3786240"/>
              <a:ext cx="504056" cy="203448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Pfeil: nach rechts 16">
              <a:extLst>
                <a:ext uri="{FF2B5EF4-FFF2-40B4-BE49-F238E27FC236}">
                  <a16:creationId xmlns:a16="http://schemas.microsoft.com/office/drawing/2014/main" id="{517835E8-5C22-4C90-9B19-E1590D41D688}"/>
                </a:ext>
              </a:extLst>
            </p:cNvPr>
            <p:cNvSpPr/>
            <p:nvPr/>
          </p:nvSpPr>
          <p:spPr>
            <a:xfrm rot="16200000" flipV="1">
              <a:off x="3332585" y="4812432"/>
              <a:ext cx="365150" cy="190575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Pfeil: nach rechts 18">
              <a:extLst>
                <a:ext uri="{FF2B5EF4-FFF2-40B4-BE49-F238E27FC236}">
                  <a16:creationId xmlns:a16="http://schemas.microsoft.com/office/drawing/2014/main" id="{40442E20-8F4D-4E6C-AC9C-68843067CA42}"/>
                </a:ext>
              </a:extLst>
            </p:cNvPr>
            <p:cNvSpPr/>
            <p:nvPr/>
          </p:nvSpPr>
          <p:spPr>
            <a:xfrm rot="16200000" flipV="1">
              <a:off x="5518273" y="4812432"/>
              <a:ext cx="365150" cy="190575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Pfeil: nach rechts 19">
              <a:extLst>
                <a:ext uri="{FF2B5EF4-FFF2-40B4-BE49-F238E27FC236}">
                  <a16:creationId xmlns:a16="http://schemas.microsoft.com/office/drawing/2014/main" id="{19ABE152-ED2A-4744-B14D-35C1818391F9}"/>
                </a:ext>
              </a:extLst>
            </p:cNvPr>
            <p:cNvSpPr/>
            <p:nvPr/>
          </p:nvSpPr>
          <p:spPr>
            <a:xfrm rot="5400000" flipV="1">
              <a:off x="3332585" y="2652192"/>
              <a:ext cx="365150" cy="190575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AC84ACB6-36A2-4801-90E1-668D3D868C77}"/>
                </a:ext>
              </a:extLst>
            </p:cNvPr>
            <p:cNvSpPr/>
            <p:nvPr/>
          </p:nvSpPr>
          <p:spPr>
            <a:xfrm rot="5400000" flipV="1">
              <a:off x="5518274" y="2652193"/>
              <a:ext cx="365150" cy="190575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Pfeil: nach rechts 15">
              <a:extLst>
                <a:ext uri="{FF2B5EF4-FFF2-40B4-BE49-F238E27FC236}">
                  <a16:creationId xmlns:a16="http://schemas.microsoft.com/office/drawing/2014/main" id="{E68EEBF4-FA12-4CE8-A299-A584941DD0FB}"/>
                </a:ext>
              </a:extLst>
            </p:cNvPr>
            <p:cNvSpPr/>
            <p:nvPr/>
          </p:nvSpPr>
          <p:spPr>
            <a:xfrm flipV="1">
              <a:off x="1331640" y="3801616"/>
              <a:ext cx="803889" cy="203448"/>
            </a:xfrm>
            <a:prstGeom prst="rightArrow">
              <a:avLst/>
            </a:prstGeom>
            <a:solidFill>
              <a:srgbClr val="C0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C2D26ED2-4AAE-44B0-BDC9-29189D543D51}"/>
              </a:ext>
            </a:extLst>
          </p:cNvPr>
          <p:cNvGrpSpPr/>
          <p:nvPr/>
        </p:nvGrpSpPr>
        <p:grpSpPr>
          <a:xfrm>
            <a:off x="1155004" y="2094425"/>
            <a:ext cx="5312339" cy="3553435"/>
            <a:chOff x="1155004" y="2094425"/>
            <a:chExt cx="5312339" cy="3553435"/>
          </a:xfrm>
        </p:grpSpPr>
        <p:sp>
          <p:nvSpPr>
            <p:cNvPr id="39" name="Pfeil: nach rechts 38">
              <a:extLst>
                <a:ext uri="{FF2B5EF4-FFF2-40B4-BE49-F238E27FC236}">
                  <a16:creationId xmlns:a16="http://schemas.microsoft.com/office/drawing/2014/main" id="{3426BEA5-8609-4082-AD83-A8B7B71636CD}"/>
                </a:ext>
              </a:extLst>
            </p:cNvPr>
            <p:cNvSpPr/>
            <p:nvPr/>
          </p:nvSpPr>
          <p:spPr>
            <a:xfrm rot="5400000" flipV="1">
              <a:off x="5423216" y="3729913"/>
              <a:ext cx="1849095" cy="239158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Pfeil: nach rechts 37">
              <a:extLst>
                <a:ext uri="{FF2B5EF4-FFF2-40B4-BE49-F238E27FC236}">
                  <a16:creationId xmlns:a16="http://schemas.microsoft.com/office/drawing/2014/main" id="{27795CEE-5B56-4690-BD89-0877D192EE3D}"/>
                </a:ext>
              </a:extLst>
            </p:cNvPr>
            <p:cNvSpPr/>
            <p:nvPr/>
          </p:nvSpPr>
          <p:spPr>
            <a:xfrm rot="5400000" flipV="1">
              <a:off x="863577" y="3735024"/>
              <a:ext cx="1849095" cy="239158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4" name="Pfeil: nach links und rechts 43">
              <a:extLst>
                <a:ext uri="{FF2B5EF4-FFF2-40B4-BE49-F238E27FC236}">
                  <a16:creationId xmlns:a16="http://schemas.microsoft.com/office/drawing/2014/main" id="{3EFD4E8D-7C76-45E2-8682-5092F077863B}"/>
                </a:ext>
              </a:extLst>
            </p:cNvPr>
            <p:cNvSpPr/>
            <p:nvPr/>
          </p:nvSpPr>
          <p:spPr>
            <a:xfrm>
              <a:off x="4769462" y="2094425"/>
              <a:ext cx="388574" cy="153951"/>
            </a:xfrm>
            <a:prstGeom prst="left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Pfeil: nach links und rechts 44">
              <a:extLst>
                <a:ext uri="{FF2B5EF4-FFF2-40B4-BE49-F238E27FC236}">
                  <a16:creationId xmlns:a16="http://schemas.microsoft.com/office/drawing/2014/main" id="{60FDCF3C-07F1-4D52-9608-5E6076932350}"/>
                </a:ext>
              </a:extLst>
            </p:cNvPr>
            <p:cNvSpPr/>
            <p:nvPr/>
          </p:nvSpPr>
          <p:spPr>
            <a:xfrm rot="21204268">
              <a:off x="1155004" y="2180587"/>
              <a:ext cx="388574" cy="153951"/>
            </a:xfrm>
            <a:prstGeom prst="left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6" name="Pfeil: nach links und rechts 45">
              <a:extLst>
                <a:ext uri="{FF2B5EF4-FFF2-40B4-BE49-F238E27FC236}">
                  <a16:creationId xmlns:a16="http://schemas.microsoft.com/office/drawing/2014/main" id="{4718BC06-7CF4-4135-AB1E-6E34E75A32A3}"/>
                </a:ext>
              </a:extLst>
            </p:cNvPr>
            <p:cNvSpPr/>
            <p:nvPr/>
          </p:nvSpPr>
          <p:spPr>
            <a:xfrm>
              <a:off x="4813674" y="5493909"/>
              <a:ext cx="388574" cy="153951"/>
            </a:xfrm>
            <a:prstGeom prst="left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7" name="Pfeil: nach links und rechts 46">
              <a:extLst>
                <a:ext uri="{FF2B5EF4-FFF2-40B4-BE49-F238E27FC236}">
                  <a16:creationId xmlns:a16="http://schemas.microsoft.com/office/drawing/2014/main" id="{EB54D055-C6C5-421E-96D9-3CFF2EE7275F}"/>
                </a:ext>
              </a:extLst>
            </p:cNvPr>
            <p:cNvSpPr/>
            <p:nvPr/>
          </p:nvSpPr>
          <p:spPr>
            <a:xfrm rot="2211709">
              <a:off x="1196372" y="5238804"/>
              <a:ext cx="388574" cy="128739"/>
            </a:xfrm>
            <a:prstGeom prst="left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3668073210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Atemwegslig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Atemwegsliga</Template>
  <TotalTime>0</TotalTime>
  <Words>2124</Words>
  <Application>Microsoft Office PowerPoint</Application>
  <PresentationFormat>Bildschirmpräsentation (4:3)</PresentationFormat>
  <Paragraphs>319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41</vt:i4>
      </vt:variant>
    </vt:vector>
  </HeadingPairs>
  <TitlesOfParts>
    <vt:vector size="46" baseType="lpstr">
      <vt:lpstr>Arial</vt:lpstr>
      <vt:lpstr>Calibri</vt:lpstr>
      <vt:lpstr>Wingdings</vt:lpstr>
      <vt:lpstr>Atemwegsliga</vt:lpstr>
      <vt:lpstr>Benutzerdefiniertes Design</vt:lpstr>
      <vt:lpstr>S1-Leitlinie Post-COVID/Long-COVID</vt:lpstr>
      <vt:lpstr>COVID-19 Nomenklatur (in Anlehnung an NICE 2020)</vt:lpstr>
      <vt:lpstr>Post-/Long-COVID</vt:lpstr>
      <vt:lpstr>Post-COVID-Syndrom: Ursachen</vt:lpstr>
      <vt:lpstr>Häufigkeit des Post-COVID-Syndroms</vt:lpstr>
      <vt:lpstr>Häufigkeit von Long-COVID-Symptomen</vt:lpstr>
      <vt:lpstr>Vorschlag eines Modells praxisorientierter Versorgungswege</vt:lpstr>
      <vt:lpstr>Interdisziplinäre Long-Post-COVID Nachsorge</vt:lpstr>
      <vt:lpstr>Mechanismen möglicher Organschäden</vt:lpstr>
      <vt:lpstr>Hausärztliche Betreuung</vt:lpstr>
      <vt:lpstr>*Warnhinweise</vt:lpstr>
      <vt:lpstr>Impfung nach Infektion / Empfehlung der STIKO</vt:lpstr>
      <vt:lpstr>Empfehlungen für Allgemeinmediziner</vt:lpstr>
      <vt:lpstr>Empfehlungen für die Basisdiagnostik </vt:lpstr>
      <vt:lpstr>Die Therapie </vt:lpstr>
      <vt:lpstr>Fatigue</vt:lpstr>
      <vt:lpstr>Geriatrie</vt:lpstr>
      <vt:lpstr>Hautveränderungen</vt:lpstr>
      <vt:lpstr>Riech- und Schmeckstörung</vt:lpstr>
      <vt:lpstr>Kardiovaskuläre Komplikationen </vt:lpstr>
      <vt:lpstr>Abklärung kardiovaskulärer Komplikationen </vt:lpstr>
      <vt:lpstr>Hochleistungssportler </vt:lpstr>
      <vt:lpstr>Indikationen für ein Kardio-MRT </vt:lpstr>
      <vt:lpstr>Neurologische Aspekte</vt:lpstr>
      <vt:lpstr>Psychische Aspekte</vt:lpstr>
      <vt:lpstr>Schmerzen</vt:lpstr>
      <vt:lpstr>Pädiatrische Aspekte</vt:lpstr>
      <vt:lpstr>Pneumologische Aspekte</vt:lpstr>
      <vt:lpstr>Pulmonale Beschwerden</vt:lpstr>
      <vt:lpstr>Schlafmedizinische Störungen</vt:lpstr>
      <vt:lpstr>Husten</vt:lpstr>
      <vt:lpstr>(Ruhe –/Belastungs-)Dyspnoe</vt:lpstr>
      <vt:lpstr>Bei Dyspnoe </vt:lpstr>
      <vt:lpstr>Radiologische Lungenresiduen </vt:lpstr>
      <vt:lpstr>Offene pneumologische Fragen</vt:lpstr>
      <vt:lpstr>Psychische Beschwerden</vt:lpstr>
      <vt:lpstr>(Teil-)stationäre pneumologische Rehabilitation</vt:lpstr>
      <vt:lpstr>(Teil-)stationäre kardiologische Rehabilitation</vt:lpstr>
      <vt:lpstr>Wiederaufnahme von Alltagsaktivitäten/Beruf</vt:lpstr>
      <vt:lpstr>Nach Entlassung</vt:lpstr>
      <vt:lpstr>Begutachtung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Besitzer</dc:creator>
  <cp:lastModifiedBy>Miriam Rüsing</cp:lastModifiedBy>
  <cp:revision>1915</cp:revision>
  <cp:lastPrinted>2018-03-10T08:55:31Z</cp:lastPrinted>
  <dcterms:created xsi:type="dcterms:W3CDTF">2017-12-19T16:42:43Z</dcterms:created>
  <dcterms:modified xsi:type="dcterms:W3CDTF">2021-08-18T11:41:42Z</dcterms:modified>
</cp:coreProperties>
</file>